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sldIdLst>
    <p:sldId id="256" r:id="rId2"/>
    <p:sldId id="257" r:id="rId3"/>
    <p:sldId id="262" r:id="rId4"/>
    <p:sldId id="258" r:id="rId5"/>
    <p:sldId id="259" r:id="rId6"/>
    <p:sldId id="263" r:id="rId7"/>
    <p:sldId id="260" r:id="rId8"/>
    <p:sldId id="264" r:id="rId9"/>
    <p:sldId id="261" r:id="rId10"/>
  </p:sldIdLst>
  <p:sldSz cx="10058400" cy="7772400"/>
  <p:notesSz cx="7772400" cy="10058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662" y="-84"/>
      </p:cViewPr>
      <p:guideLst>
        <p:guide orient="horz" pos="2225"/>
        <p:guide pos="2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11680" y="3581062"/>
            <a:ext cx="502920" cy="1172013"/>
          </a:xfrm>
          <a:prstGeom prst="rect">
            <a:avLst/>
          </a:prstGeom>
          <a:noFill/>
        </p:spPr>
        <p:txBody>
          <a:bodyPr wrap="square" lIns="0" tIns="10188" rIns="0" bIns="10188" rtlCol="0" anchor="ctr" anchorCtr="0">
            <a:spAutoFit/>
          </a:bodyPr>
          <a:lstStyle/>
          <a:p>
            <a:r>
              <a:rPr lang="en-US" sz="7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7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964" y="1381760"/>
            <a:ext cx="8298180" cy="2439670"/>
          </a:xfrm>
        </p:spPr>
        <p:txBody>
          <a:bodyPr>
            <a:noAutofit/>
          </a:bodyPr>
          <a:lstStyle>
            <a:lvl1pPr>
              <a:defRPr sz="67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6960" y="3825556"/>
            <a:ext cx="6789420" cy="77724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93920" y="4617764"/>
            <a:ext cx="502920" cy="115108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7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7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0" y="4836350"/>
            <a:ext cx="4107180" cy="82905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2159000"/>
            <a:ext cx="6638544" cy="2663342"/>
          </a:xfrm>
        </p:spPr>
        <p:txBody>
          <a:bodyPr/>
          <a:lstStyle>
            <a:lvl1pPr marL="0" algn="l" defTabSz="1018824" rtl="0" eaLnBrk="1" latinLnBrk="0" hangingPunct="1">
              <a:spcBef>
                <a:spcPct val="0"/>
              </a:spcBef>
              <a:buNone/>
              <a:defRPr lang="en-US" sz="60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478585" y="746150"/>
            <a:ext cx="3600907" cy="3886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532120" y="746151"/>
            <a:ext cx="3600907" cy="388979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5232" y="750239"/>
            <a:ext cx="3600907" cy="725064"/>
          </a:xfrm>
        </p:spPr>
        <p:txBody>
          <a:bodyPr anchor="ctr">
            <a:noAutofit/>
          </a:bodyPr>
          <a:lstStyle>
            <a:lvl1pPr marL="0" indent="0">
              <a:buNone/>
              <a:defRPr sz="2500" b="0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8585" y="1554480"/>
            <a:ext cx="3604260" cy="3108960"/>
          </a:xfrm>
        </p:spPr>
        <p:txBody>
          <a:bodyPr anchor="t"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32120" y="750239"/>
            <a:ext cx="3600907" cy="725064"/>
          </a:xfrm>
        </p:spPr>
        <p:txBody>
          <a:bodyPr anchor="ctr">
            <a:noAutofit/>
          </a:bodyPr>
          <a:lstStyle>
            <a:lvl1pPr marL="0" indent="0">
              <a:buNone/>
              <a:defRPr sz="2500" b="0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32120" y="1554480"/>
            <a:ext cx="3600907" cy="3108960"/>
          </a:xfrm>
        </p:spPr>
        <p:txBody>
          <a:bodyPr anchor="t"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62304" y="589551"/>
            <a:ext cx="502920" cy="10464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58308" y="589551"/>
            <a:ext cx="502920" cy="10464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861812" y="2011200"/>
            <a:ext cx="502920" cy="13952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020" y="777241"/>
            <a:ext cx="4777740" cy="3886200"/>
          </a:xfrm>
        </p:spPr>
        <p:txBody>
          <a:bodyPr anchor="ctr"/>
          <a:lstStyle>
            <a:lvl1pPr>
              <a:defRPr sz="27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0" y="777241"/>
            <a:ext cx="2849880" cy="3886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1120" y="694479"/>
            <a:ext cx="7376160" cy="2886583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0" y="3913453"/>
            <a:ext cx="5532120" cy="816911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8887" y="3775659"/>
            <a:ext cx="502920" cy="10464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46960" y="777242"/>
            <a:ext cx="6370320" cy="3972559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" y="690881"/>
            <a:ext cx="2346960" cy="587248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85160" y="777241"/>
            <a:ext cx="5532120" cy="51816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510543" y="1176899"/>
            <a:ext cx="7964682" cy="646791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393940" y="1396000"/>
            <a:ext cx="6276935" cy="492850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605751" y="132435"/>
            <a:ext cx="7127298" cy="538872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82" tIns="50941" rIns="101882" bIns="5094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4964" y="5527040"/>
            <a:ext cx="8298180" cy="1036320"/>
          </a:xfrm>
          <a:prstGeom prst="rect">
            <a:avLst/>
          </a:prstGeom>
        </p:spPr>
        <p:txBody>
          <a:bodyPr vert="horz" lIns="101882" tIns="50941" rIns="101882" bIns="50941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6960" y="777242"/>
            <a:ext cx="6705600" cy="4145279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89420" y="6975370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t"/>
          <a:lstStyle>
            <a:lvl1pPr algn="r">
              <a:defRPr sz="12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5256" y="6975370"/>
            <a:ext cx="5029200" cy="413808"/>
          </a:xfrm>
          <a:prstGeom prst="rect">
            <a:avLst/>
          </a:prstGeom>
        </p:spPr>
        <p:txBody>
          <a:bodyPr vert="horz" lIns="101882" tIns="50941" rIns="101882" bIns="50941" rtlCol="0" anchor="t"/>
          <a:lstStyle>
            <a:lvl1pPr algn="l">
              <a:defRPr sz="12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5256" y="6620933"/>
            <a:ext cx="2346960" cy="345440"/>
          </a:xfrm>
          <a:prstGeom prst="rect">
            <a:avLst/>
          </a:prstGeom>
        </p:spPr>
        <p:txBody>
          <a:bodyPr vert="horz" lIns="101882" tIns="50941" rIns="101882" bIns="10188" rtlCol="0" anchor="b"/>
          <a:lstStyle>
            <a:lvl1pPr algn="l">
              <a:defRPr sz="18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1018824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5647" indent="-285271" algn="l" defTabSz="1018824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3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13177" indent="-285271" algn="l" defTabSz="1018824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20707" indent="-285271" algn="l" defTabSz="1018824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528237" indent="-285271" algn="l" defTabSz="1018824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833884" indent="-285271" algn="l" defTabSz="1018824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190473" indent="-285271" algn="l" defTabSz="1018824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496120" indent="-285271" algn="l" defTabSz="1018824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801767" indent="-285271" algn="l" defTabSz="1018824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3158356" indent="-285271" algn="l" defTabSz="1018824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1219200" y="2386434"/>
            <a:ext cx="7772400" cy="10808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0" marR="5080" indent="-254635" algn="ctr">
              <a:lnSpc>
                <a:spcPts val="2820"/>
              </a:lnSpc>
            </a:pPr>
            <a:r>
              <a:rPr sz="3200" b="1" spc="-5" dirty="0">
                <a:latin typeface="Arial"/>
                <a:cs typeface="Arial"/>
              </a:rPr>
              <a:t>Norme sicurezza e </a:t>
            </a:r>
            <a:r>
              <a:rPr sz="3200" b="1" spc="-5" dirty="0" smtClean="0">
                <a:latin typeface="Arial"/>
                <a:cs typeface="Arial"/>
              </a:rPr>
              <a:t>procedure</a:t>
            </a:r>
            <a:endParaRPr lang="it-IT" sz="3200" b="1" spc="-5" dirty="0" smtClean="0">
              <a:latin typeface="Arial"/>
              <a:cs typeface="Arial"/>
            </a:endParaRPr>
          </a:p>
          <a:p>
            <a:pPr marL="266700" marR="5080" indent="-254635">
              <a:lnSpc>
                <a:spcPts val="2820"/>
              </a:lnSpc>
            </a:pPr>
            <a:endParaRPr lang="it-IT" sz="3200" b="1" spc="-5" dirty="0">
              <a:latin typeface="Arial"/>
              <a:cs typeface="Arial"/>
            </a:endParaRPr>
          </a:p>
          <a:p>
            <a:pPr marL="266700" marR="5080" indent="-254635" algn="ctr">
              <a:lnSpc>
                <a:spcPts val="2820"/>
              </a:lnSpc>
            </a:pPr>
            <a:r>
              <a:rPr sz="3200" b="1" spc="-5" dirty="0" smtClean="0">
                <a:latin typeface="Arial"/>
                <a:cs typeface="Arial"/>
              </a:rPr>
              <a:t>  </a:t>
            </a:r>
            <a:r>
              <a:rPr sz="3200" b="1" spc="-5" dirty="0">
                <a:latin typeface="Arial"/>
                <a:cs typeface="Arial"/>
              </a:rPr>
              <a:t>LABORATORIO DI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FISICA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2" name="Rectangle 8"/>
          <p:cNvSpPr>
            <a:spLocks/>
          </p:cNvSpPr>
          <p:nvPr/>
        </p:nvSpPr>
        <p:spPr bwMode="auto">
          <a:xfrm>
            <a:off x="5181600" y="5436755"/>
            <a:ext cx="43307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9688"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ts val="850"/>
              </a:spcBef>
            </a:pPr>
            <a:endParaRPr lang="en-US" altLang="it-IT" dirty="0">
              <a:latin typeface="Century Gothic" charset="0"/>
              <a:ea typeface="Century Gothic" charset="0"/>
              <a:cs typeface="Century Gothic" charset="0"/>
              <a:sym typeface="Century Gothic" charset="0"/>
            </a:endParaRPr>
          </a:p>
          <a:p>
            <a:pPr algn="ctr" eaLnBrk="1" hangingPunct="1"/>
            <a:endParaRPr lang="en-US" altLang="it-IT" b="1" i="1" dirty="0">
              <a:latin typeface="Century Gothic" charset="0"/>
              <a:cs typeface="Times" charset="0"/>
              <a:sym typeface="Century Gothic" charset="0"/>
            </a:endParaRPr>
          </a:p>
          <a:p>
            <a:pPr algn="ctr" eaLnBrk="1" hangingPunct="1"/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Istituto</a:t>
            </a:r>
            <a:r>
              <a:rPr lang="en-US" altLang="it-IT" b="1" i="1" dirty="0">
                <a:latin typeface="Century Gothic" charset="0"/>
                <a:cs typeface="Times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d’istruzione</a:t>
            </a:r>
            <a:r>
              <a:rPr lang="en-US" altLang="it-IT" b="1" i="1" dirty="0">
                <a:latin typeface="Century Gothic" charset="0"/>
                <a:cs typeface="Times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Superiore</a:t>
            </a:r>
            <a:endParaRPr lang="en-US" altLang="it-IT" b="1" i="1" dirty="0">
              <a:latin typeface="Century Gothic" charset="0"/>
              <a:cs typeface="Times" charset="0"/>
              <a:sym typeface="Century Gothic" charset="0"/>
            </a:endParaRPr>
          </a:p>
          <a:p>
            <a:pPr algn="ctr" eaLnBrk="1" hangingPunct="1"/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Liceo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Scientifico“A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. </a:t>
            </a:r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Gallotta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” - EBOLI</a:t>
            </a:r>
          </a:p>
        </p:txBody>
      </p:sp>
      <p:pic>
        <p:nvPicPr>
          <p:cNvPr id="43" name="Picture 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61" y="4876800"/>
            <a:ext cx="2808288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5268" y="434055"/>
            <a:ext cx="7413932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b="1" spc="10" dirty="0">
                <a:solidFill>
                  <a:srgbClr val="007E00"/>
                </a:solidFill>
                <a:latin typeface="Arial"/>
                <a:cs typeface="Arial"/>
              </a:rPr>
              <a:t>LABORATORIO DI</a:t>
            </a:r>
            <a:r>
              <a:rPr b="1" spc="-30" dirty="0">
                <a:solidFill>
                  <a:srgbClr val="007E00"/>
                </a:solidFill>
                <a:latin typeface="Arial"/>
                <a:cs typeface="Arial"/>
              </a:rPr>
              <a:t> </a:t>
            </a:r>
            <a:r>
              <a:rPr b="1" spc="15" dirty="0">
                <a:solidFill>
                  <a:srgbClr val="007E00"/>
                </a:solidFill>
                <a:latin typeface="Arial"/>
                <a:cs typeface="Arial"/>
              </a:rPr>
              <a:t>FISICA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dirty="0">
              <a:latin typeface="Times New Roman"/>
              <a:cs typeface="Times New Roman"/>
            </a:endParaRPr>
          </a:p>
          <a:p>
            <a:pPr marL="29845" algn="ctr">
              <a:lnSpc>
                <a:spcPct val="100000"/>
              </a:lnSpc>
              <a:spcBef>
                <a:spcPts val="5"/>
              </a:spcBef>
            </a:pPr>
            <a:r>
              <a:rPr b="1" spc="15" dirty="0" smtClean="0">
                <a:solidFill>
                  <a:srgbClr val="007E00"/>
                </a:solidFill>
                <a:latin typeface="Arial"/>
                <a:cs typeface="Arial"/>
              </a:rPr>
              <a:t>NORME </a:t>
            </a:r>
            <a:r>
              <a:rPr b="1" spc="5" dirty="0">
                <a:solidFill>
                  <a:srgbClr val="007E00"/>
                </a:solidFill>
                <a:latin typeface="Arial"/>
                <a:cs typeface="Arial"/>
              </a:rPr>
              <a:t>DI</a:t>
            </a:r>
            <a:r>
              <a:rPr b="1" spc="-60" dirty="0">
                <a:solidFill>
                  <a:srgbClr val="007E00"/>
                </a:solidFill>
                <a:latin typeface="Arial"/>
                <a:cs typeface="Arial"/>
              </a:rPr>
              <a:t> </a:t>
            </a:r>
            <a:r>
              <a:rPr b="1" spc="15" dirty="0">
                <a:solidFill>
                  <a:srgbClr val="007E00"/>
                </a:solidFill>
                <a:latin typeface="Arial"/>
                <a:cs typeface="Arial"/>
              </a:rPr>
              <a:t>SICUREZZA</a:t>
            </a:r>
            <a:endParaRPr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709" y="1447800"/>
            <a:ext cx="9982200" cy="60708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400" b="1" spc="20" dirty="0">
                <a:solidFill>
                  <a:srgbClr val="0000FF"/>
                </a:solidFill>
                <a:latin typeface="Arial"/>
                <a:cs typeface="Arial"/>
              </a:rPr>
              <a:t>Premessa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7620" algn="just">
              <a:lnSpc>
                <a:spcPct val="100000"/>
              </a:lnSpc>
            </a:pPr>
            <a:r>
              <a:rPr sz="1400" spc="10" dirty="0">
                <a:latin typeface="Arial"/>
                <a:cs typeface="Arial"/>
              </a:rPr>
              <a:t>Nel </a:t>
            </a:r>
            <a:r>
              <a:rPr sz="1400" spc="15" dirty="0">
                <a:latin typeface="Arial"/>
                <a:cs typeface="Arial"/>
              </a:rPr>
              <a:t>laboratorio </a:t>
            </a:r>
            <a:r>
              <a:rPr sz="1400" spc="20" dirty="0">
                <a:latin typeface="Arial"/>
                <a:cs typeface="Arial"/>
              </a:rPr>
              <a:t>di </a:t>
            </a:r>
            <a:r>
              <a:rPr sz="1400" spc="10" dirty="0">
                <a:latin typeface="Arial"/>
                <a:cs typeface="Arial"/>
              </a:rPr>
              <a:t>fisica, </a:t>
            </a:r>
            <a:r>
              <a:rPr sz="1400" spc="15" dirty="0">
                <a:latin typeface="Arial"/>
                <a:cs typeface="Arial"/>
              </a:rPr>
              <a:t>per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0" dirty="0">
                <a:latin typeface="Arial"/>
                <a:cs typeface="Arial"/>
              </a:rPr>
              <a:t>particolare </a:t>
            </a:r>
            <a:r>
              <a:rPr sz="1400" spc="15" dirty="0">
                <a:latin typeface="Arial"/>
                <a:cs typeface="Arial"/>
              </a:rPr>
              <a:t>tipo di operazioni </a:t>
            </a:r>
            <a:r>
              <a:rPr sz="1400" spc="20" dirty="0">
                <a:latin typeface="Arial"/>
                <a:cs typeface="Arial"/>
              </a:rPr>
              <a:t>che </a:t>
            </a:r>
            <a:r>
              <a:rPr sz="1400" spc="5" dirty="0">
                <a:latin typeface="Arial"/>
                <a:cs typeface="Arial"/>
              </a:rPr>
              <a:t>vi </a:t>
            </a:r>
            <a:r>
              <a:rPr sz="1400" spc="10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eseguono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per </a:t>
            </a:r>
            <a:r>
              <a:rPr sz="1400" spc="15" dirty="0">
                <a:latin typeface="Arial"/>
                <a:cs typeface="Arial"/>
              </a:rPr>
              <a:t>la </a:t>
            </a:r>
            <a:r>
              <a:rPr sz="1400" spc="10" dirty="0">
                <a:latin typeface="Arial"/>
                <a:cs typeface="Arial"/>
              </a:rPr>
              <a:t>particolarità </a:t>
            </a:r>
            <a:r>
              <a:rPr sz="1400" spc="15" dirty="0">
                <a:latin typeface="Arial"/>
                <a:cs typeface="Arial"/>
              </a:rPr>
              <a:t>delle  apparecchiature,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sempre da temere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pericolo di </a:t>
            </a:r>
            <a:r>
              <a:rPr sz="1400" spc="10" dirty="0">
                <a:latin typeface="Arial"/>
                <a:cs typeface="Arial"/>
              </a:rPr>
              <a:t>infortuni.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spc="10" dirty="0">
                <a:latin typeface="Arial"/>
                <a:cs typeface="Arial"/>
              </a:rPr>
              <a:t>Chi </a:t>
            </a:r>
            <a:r>
              <a:rPr sz="1400" spc="15" dirty="0">
                <a:latin typeface="Arial"/>
                <a:cs typeface="Arial"/>
              </a:rPr>
              <a:t>opera in </a:t>
            </a:r>
            <a:r>
              <a:rPr sz="1400" spc="20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laboratorio deve </a:t>
            </a:r>
            <a:r>
              <a:rPr sz="1400" spc="20" dirty="0">
                <a:latin typeface="Arial"/>
                <a:cs typeface="Arial"/>
              </a:rPr>
              <a:t>sempre </a:t>
            </a:r>
            <a:r>
              <a:rPr sz="1400" spc="15" dirty="0">
                <a:latin typeface="Arial"/>
                <a:cs typeface="Arial"/>
              </a:rPr>
              <a:t>tenere presente che </a:t>
            </a:r>
            <a:r>
              <a:rPr sz="1400" spc="10" dirty="0">
                <a:latin typeface="Arial"/>
                <a:cs typeface="Arial"/>
              </a:rPr>
              <a:t>oltre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salvaguardare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propria </a:t>
            </a:r>
            <a:r>
              <a:rPr sz="1400" spc="10" dirty="0">
                <a:latin typeface="Arial"/>
                <a:cs typeface="Arial"/>
              </a:rPr>
              <a:t>salute </a:t>
            </a:r>
            <a:r>
              <a:rPr sz="1400" spc="25" dirty="0">
                <a:latin typeface="Arial"/>
                <a:cs typeface="Arial"/>
              </a:rPr>
              <a:t>ed  </a:t>
            </a:r>
            <a:r>
              <a:rPr sz="1400" spc="10" dirty="0">
                <a:latin typeface="Arial"/>
                <a:cs typeface="Arial"/>
              </a:rPr>
              <a:t>incolumità fisica, </a:t>
            </a:r>
            <a:r>
              <a:rPr sz="1400" spc="15" dirty="0">
                <a:latin typeface="Arial"/>
                <a:cs typeface="Arial"/>
              </a:rPr>
              <a:t>deve salvaguardare anche quella degli </a:t>
            </a:r>
            <a:r>
              <a:rPr sz="1400" spc="10" dirty="0">
                <a:latin typeface="Arial"/>
                <a:cs typeface="Arial"/>
              </a:rPr>
              <a:t>altri operatori, </a:t>
            </a:r>
            <a:r>
              <a:rPr sz="1400" spc="15" dirty="0">
                <a:latin typeface="Arial"/>
                <a:cs typeface="Arial"/>
              </a:rPr>
              <a:t>compagni, </a:t>
            </a:r>
            <a:r>
              <a:rPr sz="1400" spc="10" dirty="0">
                <a:latin typeface="Arial"/>
                <a:cs typeface="Arial"/>
              </a:rPr>
              <a:t>colleghi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10" dirty="0">
                <a:latin typeface="Arial"/>
                <a:cs typeface="Arial"/>
              </a:rPr>
              <a:t>utilizzano le  </a:t>
            </a:r>
            <a:r>
              <a:rPr sz="1400" spc="15" dirty="0">
                <a:latin typeface="Arial"/>
                <a:cs typeface="Arial"/>
              </a:rPr>
              <a:t>stesse strutture ed </a:t>
            </a:r>
            <a:r>
              <a:rPr sz="1400" spc="10" dirty="0">
                <a:latin typeface="Arial"/>
                <a:cs typeface="Arial"/>
              </a:rPr>
              <a:t>attrezzature; </a:t>
            </a:r>
            <a:r>
              <a:rPr sz="1400" spc="20" dirty="0">
                <a:latin typeface="Arial"/>
                <a:cs typeface="Arial"/>
              </a:rPr>
              <a:t>per </a:t>
            </a:r>
            <a:r>
              <a:rPr sz="1400" spc="10" dirty="0">
                <a:latin typeface="Arial"/>
                <a:cs typeface="Arial"/>
              </a:rPr>
              <a:t>fare </a:t>
            </a:r>
            <a:r>
              <a:rPr sz="1400" spc="15" dirty="0">
                <a:latin typeface="Arial"/>
                <a:cs typeface="Arial"/>
              </a:rPr>
              <a:t>questo </a:t>
            </a:r>
            <a:r>
              <a:rPr sz="1400" spc="20" dirty="0">
                <a:latin typeface="Arial"/>
                <a:cs typeface="Arial"/>
              </a:rPr>
              <a:t>deve </a:t>
            </a:r>
            <a:r>
              <a:rPr sz="1400" spc="15" dirty="0">
                <a:latin typeface="Arial"/>
                <a:cs typeface="Arial"/>
              </a:rPr>
              <a:t>conoscere nel </a:t>
            </a:r>
            <a:r>
              <a:rPr sz="1400" spc="20" dirty="0">
                <a:latin typeface="Arial"/>
                <a:cs typeface="Arial"/>
              </a:rPr>
              <a:t>modo </a:t>
            </a:r>
            <a:r>
              <a:rPr sz="1400" spc="15" dirty="0">
                <a:latin typeface="Arial"/>
                <a:cs typeface="Arial"/>
              </a:rPr>
              <a:t>migliore </a:t>
            </a:r>
            <a:r>
              <a:rPr sz="1400" spc="10" dirty="0">
                <a:latin typeface="Arial"/>
                <a:cs typeface="Arial"/>
              </a:rPr>
              <a:t>tutto </a:t>
            </a:r>
            <a:r>
              <a:rPr sz="1400" spc="15" dirty="0">
                <a:latin typeface="Arial"/>
                <a:cs typeface="Arial"/>
              </a:rPr>
              <a:t>ciò che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oggetto  </a:t>
            </a:r>
            <a:r>
              <a:rPr sz="1400" spc="10" dirty="0">
                <a:latin typeface="Arial"/>
                <a:cs typeface="Arial"/>
              </a:rPr>
              <a:t>del </a:t>
            </a:r>
            <a:r>
              <a:rPr sz="1400" spc="15" dirty="0">
                <a:latin typeface="Arial"/>
                <a:cs typeface="Arial"/>
              </a:rPr>
              <a:t>proprio </a:t>
            </a:r>
            <a:r>
              <a:rPr sz="1400" spc="10" dirty="0">
                <a:latin typeface="Arial"/>
                <a:cs typeface="Arial"/>
              </a:rPr>
              <a:t>lavoro, </a:t>
            </a:r>
            <a:r>
              <a:rPr sz="1400" spc="15" dirty="0">
                <a:latin typeface="Arial"/>
                <a:cs typeface="Arial"/>
              </a:rPr>
              <a:t>operazioni da eseguire, apparecchiature da usare </a:t>
            </a:r>
            <a:r>
              <a:rPr sz="1400" spc="10" dirty="0">
                <a:latin typeface="Arial"/>
                <a:cs typeface="Arial"/>
              </a:rPr>
              <a:t>,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per questo </a:t>
            </a: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20" dirty="0">
                <a:latin typeface="Arial"/>
                <a:cs typeface="Arial"/>
              </a:rPr>
              <a:t>devono </a:t>
            </a:r>
            <a:r>
              <a:rPr sz="1400" spc="15" dirty="0">
                <a:latin typeface="Arial"/>
                <a:cs typeface="Arial"/>
              </a:rPr>
              <a:t>essere messi 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0" dirty="0">
                <a:latin typeface="Arial"/>
                <a:cs typeface="Arial"/>
              </a:rPr>
              <a:t>disposizione tutti gli </a:t>
            </a:r>
            <a:r>
              <a:rPr sz="1400" spc="15" dirty="0">
                <a:latin typeface="Arial"/>
                <a:cs typeface="Arial"/>
              </a:rPr>
              <a:t>strumenti di informazione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necessari.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spc="15" dirty="0">
                <a:latin typeface="Arial"/>
                <a:cs typeface="Arial"/>
              </a:rPr>
              <a:t>Per </a:t>
            </a:r>
            <a:r>
              <a:rPr sz="1400" spc="10" dirty="0">
                <a:latin typeface="Arial"/>
                <a:cs typeface="Arial"/>
              </a:rPr>
              <a:t>tutti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b="1" spc="20" dirty="0">
                <a:latin typeface="Arial"/>
                <a:cs typeface="Arial"/>
              </a:rPr>
              <a:t>DOCENTI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10" dirty="0">
                <a:latin typeface="Arial"/>
                <a:cs typeface="Arial"/>
              </a:rPr>
              <a:t>utilizzano </a:t>
            </a:r>
            <a:r>
              <a:rPr sz="1400" spc="5" dirty="0">
                <a:latin typeface="Arial"/>
                <a:cs typeface="Arial"/>
              </a:rPr>
              <a:t>il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laboratorio: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441959" marR="6350" indent="-214629" algn="just">
              <a:lnSpc>
                <a:spcPct val="100000"/>
              </a:lnSpc>
              <a:buAutoNum type="alphaLcParenR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cureranno che </a:t>
            </a:r>
            <a:r>
              <a:rPr sz="1400" spc="10" dirty="0">
                <a:latin typeface="Arial"/>
                <a:cs typeface="Arial"/>
              </a:rPr>
              <a:t>gli allievi </a:t>
            </a:r>
            <a:r>
              <a:rPr sz="1400" spc="15" dirty="0">
                <a:latin typeface="Arial"/>
                <a:cs typeface="Arial"/>
              </a:rPr>
              <a:t>delle </a:t>
            </a:r>
            <a:r>
              <a:rPr sz="1400" spc="10" dirty="0">
                <a:latin typeface="Arial"/>
                <a:cs typeface="Arial"/>
              </a:rPr>
              <a:t>singole </a:t>
            </a:r>
            <a:r>
              <a:rPr sz="1400" spc="15" dirty="0">
                <a:latin typeface="Arial"/>
                <a:cs typeface="Arial"/>
              </a:rPr>
              <a:t>classi vengano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conoscenza del presente  regolamento </a:t>
            </a:r>
            <a:r>
              <a:rPr sz="1400" spc="10" dirty="0">
                <a:latin typeface="Arial"/>
                <a:cs typeface="Arial"/>
              </a:rPr>
              <a:t>all’inizio </a:t>
            </a:r>
            <a:r>
              <a:rPr sz="1400" spc="15" dirty="0">
                <a:latin typeface="Arial"/>
                <a:cs typeface="Arial"/>
              </a:rPr>
              <a:t>dell’anno </a:t>
            </a:r>
            <a:r>
              <a:rPr sz="1400" spc="10" dirty="0">
                <a:latin typeface="Arial"/>
                <a:cs typeface="Arial"/>
              </a:rPr>
              <a:t>scolastico,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20" dirty="0">
                <a:latin typeface="Arial"/>
                <a:cs typeface="Arial"/>
              </a:rPr>
              <a:t>ne </a:t>
            </a:r>
            <a:r>
              <a:rPr sz="1400" spc="15" dirty="0">
                <a:latin typeface="Arial"/>
                <a:cs typeface="Arial"/>
              </a:rPr>
              <a:t>osservino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norme, spiegando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motivazioni che  stanno </a:t>
            </a:r>
            <a:r>
              <a:rPr sz="1400" spc="10" dirty="0">
                <a:latin typeface="Arial"/>
                <a:cs typeface="Arial"/>
              </a:rPr>
              <a:t>alla </a:t>
            </a:r>
            <a:r>
              <a:rPr sz="1400" spc="15" dirty="0">
                <a:latin typeface="Arial"/>
                <a:cs typeface="Arial"/>
              </a:rPr>
              <a:t>base delle </a:t>
            </a:r>
            <a:r>
              <a:rPr sz="1400" spc="20" dirty="0">
                <a:latin typeface="Arial"/>
                <a:cs typeface="Arial"/>
              </a:rPr>
              <a:t>regole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20" dirty="0">
                <a:latin typeface="Arial"/>
                <a:cs typeface="Arial"/>
              </a:rPr>
              <a:t>esso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contenute;</a:t>
            </a:r>
            <a:endParaRPr sz="1400" dirty="0">
              <a:latin typeface="Arial"/>
              <a:cs typeface="Arial"/>
            </a:endParaRPr>
          </a:p>
          <a:p>
            <a:pPr marL="441959" marR="5080" indent="-214629" algn="just">
              <a:lnSpc>
                <a:spcPct val="100000"/>
              </a:lnSpc>
              <a:buAutoNum type="alphaLcParenR"/>
              <a:tabLst>
                <a:tab pos="442595" algn="l"/>
              </a:tabLst>
            </a:pPr>
            <a:r>
              <a:rPr sz="1400" spc="5" dirty="0">
                <a:latin typeface="Arial"/>
                <a:cs typeface="Arial"/>
              </a:rPr>
              <a:t>All’inizio </a:t>
            </a:r>
            <a:r>
              <a:rPr sz="1400" spc="15" dirty="0">
                <a:latin typeface="Arial"/>
                <a:cs typeface="Arial"/>
              </a:rPr>
              <a:t>di ogni </a:t>
            </a:r>
            <a:r>
              <a:rPr sz="1400" spc="20" dirty="0">
                <a:latin typeface="Arial"/>
                <a:cs typeface="Arial"/>
              </a:rPr>
              <a:t>anno </a:t>
            </a:r>
            <a:r>
              <a:rPr sz="1400" spc="10" dirty="0">
                <a:latin typeface="Arial"/>
                <a:cs typeface="Arial"/>
              </a:rPr>
              <a:t>scolastico, </a:t>
            </a:r>
            <a:r>
              <a:rPr sz="1400" spc="15" dirty="0">
                <a:latin typeface="Arial"/>
                <a:cs typeface="Arial"/>
              </a:rPr>
              <a:t>l’insegnante di ogni classe avrà cura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dividere </a:t>
            </a:r>
            <a:r>
              <a:rPr sz="1400" spc="5" dirty="0">
                <a:latin typeface="Arial"/>
                <a:cs typeface="Arial"/>
              </a:rPr>
              <a:t>gli </a:t>
            </a:r>
            <a:r>
              <a:rPr sz="1400" spc="10" dirty="0">
                <a:latin typeface="Arial"/>
                <a:cs typeface="Arial"/>
              </a:rPr>
              <a:t>allievi in </a:t>
            </a:r>
            <a:r>
              <a:rPr sz="1400" spc="15" dirty="0">
                <a:latin typeface="Arial"/>
                <a:cs typeface="Arial"/>
              </a:rPr>
              <a:t>gruppi  </a:t>
            </a:r>
            <a:r>
              <a:rPr sz="1400" spc="10" dirty="0">
                <a:latin typeface="Arial"/>
                <a:cs typeface="Arial"/>
              </a:rPr>
              <a:t>di lavoro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di assegnare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ciascun gruppo </a:t>
            </a:r>
            <a:r>
              <a:rPr sz="1400" spc="20" dirty="0">
                <a:latin typeface="Arial"/>
                <a:cs typeface="Arial"/>
              </a:rPr>
              <a:t>una </a:t>
            </a:r>
            <a:r>
              <a:rPr sz="1400" spc="15" dirty="0">
                <a:latin typeface="Arial"/>
                <a:cs typeface="Arial"/>
              </a:rPr>
              <a:t>postazione di lavoro. </a:t>
            </a:r>
            <a:r>
              <a:rPr sz="1400" spc="20" dirty="0">
                <a:latin typeface="Arial"/>
                <a:cs typeface="Arial"/>
              </a:rPr>
              <a:t>Ogni gruppo </a:t>
            </a:r>
            <a:r>
              <a:rPr sz="1400" spc="15" dirty="0">
                <a:latin typeface="Arial"/>
                <a:cs typeface="Arial"/>
              </a:rPr>
              <a:t>occuperà </a:t>
            </a:r>
            <a:r>
              <a:rPr sz="1400" spc="20" dirty="0">
                <a:latin typeface="Arial"/>
                <a:cs typeface="Arial"/>
              </a:rPr>
              <a:t>sempre 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stessa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sarà </a:t>
            </a:r>
            <a:r>
              <a:rPr sz="1400" spc="10" dirty="0">
                <a:latin typeface="Arial"/>
                <a:cs typeface="Arial"/>
              </a:rPr>
              <a:t>ritenuto </a:t>
            </a:r>
            <a:r>
              <a:rPr sz="1400" spc="15" dirty="0">
                <a:latin typeface="Arial"/>
                <a:cs typeface="Arial"/>
              </a:rPr>
              <a:t>responsabile dello </a:t>
            </a:r>
            <a:r>
              <a:rPr sz="1400" spc="10" dirty="0">
                <a:latin typeface="Arial"/>
                <a:cs typeface="Arial"/>
              </a:rPr>
              <a:t>stato </a:t>
            </a:r>
            <a:r>
              <a:rPr sz="1400" spc="15" dirty="0">
                <a:latin typeface="Arial"/>
                <a:cs typeface="Arial"/>
              </a:rPr>
              <a:t>delle </a:t>
            </a:r>
            <a:r>
              <a:rPr sz="1400" spc="10" dirty="0">
                <a:latin typeface="Arial"/>
                <a:cs typeface="Arial"/>
              </a:rPr>
              <a:t>strutture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delle attrezzature </a:t>
            </a:r>
            <a:r>
              <a:rPr sz="1400" spc="10" dirty="0">
                <a:latin typeface="Arial"/>
                <a:cs typeface="Arial"/>
              </a:rPr>
              <a:t>utilizzate </a:t>
            </a:r>
            <a:r>
              <a:rPr sz="1400" spc="15" dirty="0">
                <a:latin typeface="Arial"/>
                <a:cs typeface="Arial"/>
              </a:rPr>
              <a:t>durante 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ore </a:t>
            </a:r>
            <a:r>
              <a:rPr sz="1400" spc="10" dirty="0">
                <a:latin typeface="Arial"/>
                <a:cs typeface="Arial"/>
              </a:rPr>
              <a:t>di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lezione</a:t>
            </a:r>
            <a:endParaRPr sz="1400" dirty="0">
              <a:latin typeface="Arial"/>
              <a:cs typeface="Arial"/>
            </a:endParaRPr>
          </a:p>
          <a:p>
            <a:pPr marL="441959" marR="6350" indent="-214629" algn="just">
              <a:lnSpc>
                <a:spcPct val="100000"/>
              </a:lnSpc>
              <a:buAutoNum type="alphaLcParenR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di </a:t>
            </a:r>
            <a:r>
              <a:rPr sz="1400" spc="10" dirty="0">
                <a:latin typeface="Arial"/>
                <a:cs typeface="Arial"/>
              </a:rPr>
              <a:t>fisica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laboratorio sono </a:t>
            </a:r>
            <a:r>
              <a:rPr sz="1400" spc="10" dirty="0">
                <a:latin typeface="Arial"/>
                <a:cs typeface="Arial"/>
              </a:rPr>
              <a:t>tenuti al controllo </a:t>
            </a:r>
            <a:r>
              <a:rPr sz="1400" spc="15" dirty="0">
                <a:latin typeface="Arial"/>
                <a:cs typeface="Arial"/>
              </a:rPr>
              <a:t>dell’uso </a:t>
            </a:r>
            <a:r>
              <a:rPr sz="1400" spc="10" dirty="0">
                <a:latin typeface="Arial"/>
                <a:cs typeface="Arial"/>
              </a:rPr>
              <a:t>corretto dell’aula. Essi  </a:t>
            </a:r>
            <a:r>
              <a:rPr sz="1400" spc="15" dirty="0">
                <a:latin typeface="Arial"/>
                <a:cs typeface="Arial"/>
              </a:rPr>
              <a:t>dovranno assicurarsi </a:t>
            </a:r>
            <a:r>
              <a:rPr sz="1400" i="1" spc="15" dirty="0">
                <a:latin typeface="Arial"/>
                <a:cs typeface="Arial"/>
              </a:rPr>
              <a:t>prima </a:t>
            </a:r>
            <a:r>
              <a:rPr sz="1400" i="1" spc="20" dirty="0">
                <a:latin typeface="Arial"/>
                <a:cs typeface="Arial"/>
              </a:rPr>
              <a:t>e </a:t>
            </a:r>
            <a:r>
              <a:rPr sz="1400" i="1" spc="15" dirty="0">
                <a:latin typeface="Arial"/>
                <a:cs typeface="Arial"/>
              </a:rPr>
              <a:t>dopo </a:t>
            </a:r>
            <a:r>
              <a:rPr sz="1400" spc="10" dirty="0">
                <a:latin typeface="Arial"/>
                <a:cs typeface="Arial"/>
              </a:rPr>
              <a:t>l’uso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10" dirty="0">
                <a:latin typeface="Arial"/>
                <a:cs typeface="Arial"/>
              </a:rPr>
              <a:t>tutto risulti in </a:t>
            </a:r>
            <a:r>
              <a:rPr sz="1400" spc="15" dirty="0">
                <a:latin typeface="Arial"/>
                <a:cs typeface="Arial"/>
              </a:rPr>
              <a:t>ordine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siano </a:t>
            </a:r>
            <a:r>
              <a:rPr sz="1400" spc="10" dirty="0">
                <a:latin typeface="Arial"/>
                <a:cs typeface="Arial"/>
              </a:rPr>
              <a:t>state </a:t>
            </a:r>
            <a:r>
              <a:rPr sz="1400" spc="15" dirty="0">
                <a:latin typeface="Arial"/>
                <a:cs typeface="Arial"/>
              </a:rPr>
              <a:t>danneggiate  </a:t>
            </a:r>
            <a:r>
              <a:rPr sz="1400" spc="10" dirty="0">
                <a:latin typeface="Arial"/>
                <a:cs typeface="Arial"/>
              </a:rPr>
              <a:t>le strutture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le apparecchiature </a:t>
            </a:r>
            <a:r>
              <a:rPr sz="140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essa contenute. </a:t>
            </a:r>
            <a:r>
              <a:rPr sz="1400" spc="20" dirty="0">
                <a:latin typeface="Arial"/>
                <a:cs typeface="Arial"/>
              </a:rPr>
              <a:t>Ogni </a:t>
            </a:r>
            <a:r>
              <a:rPr sz="1400" spc="15" dirty="0">
                <a:latin typeface="Arial"/>
                <a:cs typeface="Arial"/>
              </a:rPr>
              <a:t>danneggiamento </a:t>
            </a:r>
            <a:r>
              <a:rPr sz="1400" spc="20" dirty="0">
                <a:latin typeface="Arial"/>
                <a:cs typeface="Arial"/>
              </a:rPr>
              <a:t>dovrà </a:t>
            </a:r>
            <a:r>
              <a:rPr sz="1400" spc="15" dirty="0">
                <a:latin typeface="Arial"/>
                <a:cs typeface="Arial"/>
              </a:rPr>
              <a:t>essere  immediatamente segnalato al docente responsabile </a:t>
            </a:r>
            <a:r>
              <a:rPr sz="1400" spc="20" dirty="0">
                <a:latin typeface="Arial"/>
                <a:cs typeface="Arial"/>
              </a:rPr>
              <a:t>per </a:t>
            </a: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interventi del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caso.</a:t>
            </a:r>
            <a:endParaRPr sz="1400" dirty="0">
              <a:latin typeface="Arial"/>
              <a:cs typeface="Arial"/>
            </a:endParaRPr>
          </a:p>
          <a:p>
            <a:pPr marL="441959" marR="6350" indent="-214629" algn="just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devono </a:t>
            </a:r>
            <a:r>
              <a:rPr sz="1400" spc="10" dirty="0">
                <a:latin typeface="Arial"/>
                <a:cs typeface="Arial"/>
              </a:rPr>
              <a:t>fare </a:t>
            </a:r>
            <a:r>
              <a:rPr sz="1400" spc="15" dirty="0">
                <a:latin typeface="Arial"/>
                <a:cs typeface="Arial"/>
              </a:rPr>
              <a:t>in </a:t>
            </a:r>
            <a:r>
              <a:rPr sz="1400" spc="20" dirty="0">
                <a:latin typeface="Arial"/>
                <a:cs typeface="Arial"/>
              </a:rPr>
              <a:t>modo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classi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siano </a:t>
            </a:r>
            <a:r>
              <a:rPr sz="1400" spc="10" dirty="0">
                <a:latin typeface="Arial"/>
                <a:cs typeface="Arial"/>
              </a:rPr>
              <a:t>lasciate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lavorare </a:t>
            </a:r>
            <a:r>
              <a:rPr sz="1400" spc="20" dirty="0">
                <a:latin typeface="Arial"/>
                <a:cs typeface="Arial"/>
              </a:rPr>
              <a:t>senza </a:t>
            </a:r>
            <a:r>
              <a:rPr sz="1400" spc="15" dirty="0">
                <a:latin typeface="Arial"/>
                <a:cs typeface="Arial"/>
              </a:rPr>
              <a:t>sorveglianza.In  </a:t>
            </a:r>
            <a:r>
              <a:rPr sz="1400" spc="10" dirty="0">
                <a:latin typeface="Arial"/>
                <a:cs typeface="Arial"/>
              </a:rPr>
              <a:t>particolare </a:t>
            </a:r>
            <a:r>
              <a:rPr sz="1400" spc="15" dirty="0">
                <a:latin typeface="Arial"/>
                <a:cs typeface="Arial"/>
              </a:rPr>
              <a:t>dovrà essere presente </a:t>
            </a:r>
            <a:r>
              <a:rPr sz="1400" spc="20" dirty="0">
                <a:latin typeface="Arial"/>
                <a:cs typeface="Arial"/>
              </a:rPr>
              <a:t>almeno un </a:t>
            </a:r>
            <a:r>
              <a:rPr sz="1400" spc="15" dirty="0">
                <a:latin typeface="Arial"/>
                <a:cs typeface="Arial"/>
              </a:rPr>
              <a:t>insegnante durante </a:t>
            </a:r>
            <a:r>
              <a:rPr sz="1400" spc="10" dirty="0">
                <a:latin typeface="Arial"/>
                <a:cs typeface="Arial"/>
              </a:rPr>
              <a:t>l’uso </a:t>
            </a:r>
            <a:r>
              <a:rPr sz="1400" spc="15" dirty="0">
                <a:latin typeface="Arial"/>
                <a:cs typeface="Arial"/>
              </a:rPr>
              <a:t>del </a:t>
            </a:r>
            <a:r>
              <a:rPr sz="1400" spc="10" dirty="0">
                <a:latin typeface="Arial"/>
                <a:cs typeface="Arial"/>
              </a:rPr>
              <a:t>laboratorio. </a:t>
            </a:r>
            <a:r>
              <a:rPr sz="1400" spc="15" dirty="0">
                <a:latin typeface="Arial"/>
                <a:cs typeface="Arial"/>
              </a:rPr>
              <a:t>(docente </a:t>
            </a:r>
            <a:r>
              <a:rPr sz="1400" spc="10" dirty="0">
                <a:latin typeface="Arial"/>
                <a:cs typeface="Arial"/>
              </a:rPr>
              <a:t>di  teoria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5" dirty="0">
                <a:latin typeface="Arial"/>
                <a:cs typeface="Arial"/>
              </a:rPr>
              <a:t>tecnico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pratico)</a:t>
            </a:r>
            <a:endParaRPr sz="1400" dirty="0">
              <a:latin typeface="Arial"/>
              <a:cs typeface="Arial"/>
            </a:endParaRPr>
          </a:p>
          <a:p>
            <a:pPr marL="441959" marR="6350" indent="-214629" algn="just">
              <a:lnSpc>
                <a:spcPct val="100000"/>
              </a:lnSpc>
              <a:buAutoNum type="alphaLcParenR"/>
              <a:tabLst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La prima </a:t>
            </a:r>
            <a:r>
              <a:rPr sz="1400" spc="10" dirty="0">
                <a:latin typeface="Arial"/>
                <a:cs typeface="Arial"/>
              </a:rPr>
              <a:t>volta </a:t>
            </a:r>
            <a:r>
              <a:rPr sz="1400" spc="15" dirty="0">
                <a:latin typeface="Arial"/>
                <a:cs typeface="Arial"/>
              </a:rPr>
              <a:t>che deve essere eseguita un’esperienza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0" dirty="0">
                <a:latin typeface="Arial"/>
                <a:cs typeface="Arial"/>
              </a:rPr>
              <a:t>un’attività </a:t>
            </a:r>
            <a:r>
              <a:rPr sz="1400" spc="15" dirty="0">
                <a:latin typeface="Arial"/>
                <a:cs typeface="Arial"/>
              </a:rPr>
              <a:t>pericolosa, </a:t>
            </a: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</a:t>
            </a:r>
            <a:r>
              <a:rPr sz="1400" spc="20" dirty="0">
                <a:latin typeface="Arial"/>
                <a:cs typeface="Arial"/>
              </a:rPr>
              <a:t>devono  </a:t>
            </a:r>
            <a:r>
              <a:rPr sz="1400" spc="15" dirty="0">
                <a:latin typeface="Arial"/>
                <a:cs typeface="Arial"/>
              </a:rPr>
              <a:t>spiegare agli studenti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procedura da </a:t>
            </a:r>
            <a:r>
              <a:rPr sz="1400" spc="10" dirty="0">
                <a:latin typeface="Arial"/>
                <a:cs typeface="Arial"/>
              </a:rPr>
              <a:t>utilizzare . </a:t>
            </a:r>
            <a:r>
              <a:rPr sz="1400" spc="15" dirty="0">
                <a:latin typeface="Arial"/>
                <a:cs typeface="Arial"/>
              </a:rPr>
              <a:t>Procedura concordata con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0" dirty="0">
                <a:latin typeface="Arial"/>
                <a:cs typeface="Arial"/>
              </a:rPr>
              <a:t>Servizio </a:t>
            </a:r>
            <a:r>
              <a:rPr sz="1400" spc="15" dirty="0">
                <a:latin typeface="Arial"/>
                <a:cs typeface="Arial"/>
              </a:rPr>
              <a:t>di  Prevenzione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Protezione </a:t>
            </a:r>
            <a:r>
              <a:rPr sz="1400" spc="10" dirty="0">
                <a:latin typeface="Arial"/>
                <a:cs typeface="Arial"/>
              </a:rPr>
              <a:t>dell’Istituto </a:t>
            </a:r>
            <a:r>
              <a:rPr sz="1400" spc="15" dirty="0">
                <a:latin typeface="Arial"/>
                <a:cs typeface="Arial"/>
              </a:rPr>
              <a:t>che dovrà autorizzalo </a:t>
            </a:r>
            <a:r>
              <a:rPr sz="1400" spc="15" dirty="0" err="1">
                <a:latin typeface="Arial"/>
                <a:cs typeface="Arial"/>
              </a:rPr>
              <a:t>preliminarmente</a:t>
            </a:r>
            <a:r>
              <a:rPr sz="1400" spc="15" dirty="0" smtClean="0">
                <a:latin typeface="Arial"/>
                <a:cs typeface="Arial"/>
              </a:rPr>
              <a:t>;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-20053" y="228600"/>
            <a:ext cx="9982200" cy="1508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0230" marR="5080" indent="-342900" algn="just">
              <a:lnSpc>
                <a:spcPct val="100000"/>
              </a:lnSpc>
              <a:buFont typeface="+mj-lt"/>
              <a:buAutoNum type="alphaLcParenR" startAt="6"/>
              <a:tabLst>
                <a:tab pos="442595" algn="l"/>
              </a:tabLst>
            </a:pPr>
            <a:r>
              <a:rPr sz="1400" spc="15" dirty="0" smtClean="0">
                <a:latin typeface="Arial"/>
                <a:cs typeface="Arial"/>
              </a:rPr>
              <a:t>Prima </a:t>
            </a:r>
            <a:r>
              <a:rPr sz="1400" spc="10" dirty="0">
                <a:latin typeface="Arial"/>
                <a:cs typeface="Arial"/>
              </a:rPr>
              <a:t>dell’inizio </a:t>
            </a:r>
            <a:r>
              <a:rPr sz="1400" spc="15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ogni anno </a:t>
            </a:r>
            <a:r>
              <a:rPr sz="1400" spc="10" dirty="0">
                <a:latin typeface="Arial"/>
                <a:cs typeface="Arial"/>
              </a:rPr>
              <a:t>scolastico </a:t>
            </a:r>
            <a:r>
              <a:rPr sz="1400" spc="15" dirty="0">
                <a:latin typeface="Arial"/>
                <a:cs typeface="Arial"/>
              </a:rPr>
              <a:t>ed in occasione della stesura del piano </a:t>
            </a:r>
            <a:r>
              <a:rPr sz="1400" spc="10" dirty="0">
                <a:latin typeface="Arial"/>
                <a:cs typeface="Arial"/>
              </a:rPr>
              <a:t>acquisti </a:t>
            </a:r>
            <a:r>
              <a:rPr sz="1400" spc="15" dirty="0">
                <a:latin typeface="Arial"/>
                <a:cs typeface="Arial"/>
              </a:rPr>
              <a:t>annuale </a:t>
            </a:r>
            <a:r>
              <a:rPr sz="1400" spc="10" dirty="0">
                <a:latin typeface="Arial"/>
                <a:cs typeface="Arial"/>
              </a:rPr>
              <a:t>gli  </a:t>
            </a:r>
            <a:r>
              <a:rPr sz="1400" spc="15" dirty="0">
                <a:latin typeface="Arial"/>
                <a:cs typeface="Arial"/>
              </a:rPr>
              <a:t>insegnanti segnaleranno al responsabile </a:t>
            </a:r>
            <a:r>
              <a:rPr sz="1400" spc="10" dirty="0">
                <a:latin typeface="Arial"/>
                <a:cs typeface="Arial"/>
              </a:rPr>
              <a:t>del </a:t>
            </a:r>
            <a:r>
              <a:rPr sz="1400" spc="15" dirty="0">
                <a:latin typeface="Arial"/>
                <a:cs typeface="Arial"/>
              </a:rPr>
              <a:t>reparto </a:t>
            </a:r>
            <a:r>
              <a:rPr sz="1400" spc="-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materiale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attrezzature </a:t>
            </a:r>
            <a:r>
              <a:rPr sz="1400" spc="10" dirty="0">
                <a:latin typeface="Arial"/>
                <a:cs typeface="Arial"/>
              </a:rPr>
              <a:t>di cui </a:t>
            </a:r>
            <a:r>
              <a:rPr sz="1400" spc="15" dirty="0">
                <a:latin typeface="Arial"/>
                <a:cs typeface="Arial"/>
              </a:rPr>
              <a:t>avranno  bisogno.</a:t>
            </a:r>
            <a:endParaRPr sz="1400" dirty="0">
              <a:latin typeface="Arial"/>
              <a:cs typeface="Arial"/>
            </a:endParaRPr>
          </a:p>
          <a:p>
            <a:pPr marL="441959" marR="7620" indent="-214629" algn="just">
              <a:lnSpc>
                <a:spcPct val="100000"/>
              </a:lnSpc>
              <a:buAutoNum type="alphaLcParenR" startAt="6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</a:t>
            </a:r>
            <a:r>
              <a:rPr sz="1400" spc="20" dirty="0">
                <a:latin typeface="Arial"/>
                <a:cs typeface="Arial"/>
              </a:rPr>
              <a:t>hanno </a:t>
            </a:r>
            <a:r>
              <a:rPr sz="1400" spc="15" dirty="0">
                <a:latin typeface="Arial"/>
                <a:cs typeface="Arial"/>
              </a:rPr>
              <a:t>la </a:t>
            </a:r>
            <a:r>
              <a:rPr sz="1400" spc="10" dirty="0">
                <a:latin typeface="Arial"/>
                <a:cs typeface="Arial"/>
              </a:rPr>
              <a:t>responsabilità dell’uso </a:t>
            </a:r>
            <a:r>
              <a:rPr sz="1400" spc="15" dirty="0">
                <a:latin typeface="Arial"/>
                <a:cs typeface="Arial"/>
              </a:rPr>
              <a:t>del computer del laboratorio. </a:t>
            </a:r>
            <a:r>
              <a:rPr sz="1400" spc="10" dirty="0">
                <a:latin typeface="Arial"/>
                <a:cs typeface="Arial"/>
              </a:rPr>
              <a:t>Gli allievi </a:t>
            </a:r>
            <a:r>
              <a:rPr sz="1400" spc="15" dirty="0">
                <a:latin typeface="Arial"/>
                <a:cs typeface="Arial"/>
              </a:rPr>
              <a:t>possono  accedervi previa autorizzazione del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docente.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lnSpc>
                <a:spcPct val="100000"/>
              </a:lnSpc>
              <a:buAutoNum type="alphaLcParenR" startAt="6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insegnanti  che </a:t>
            </a:r>
            <a:r>
              <a:rPr sz="1400" spc="10" dirty="0">
                <a:latin typeface="Arial"/>
                <a:cs typeface="Arial"/>
              </a:rPr>
              <a:t>utilizzano </a:t>
            </a:r>
            <a:r>
              <a:rPr sz="1400" spc="5" dirty="0">
                <a:latin typeface="Arial"/>
                <a:cs typeface="Arial"/>
              </a:rPr>
              <a:t>il  </a:t>
            </a:r>
            <a:r>
              <a:rPr sz="1400" spc="10" dirty="0">
                <a:latin typeface="Arial"/>
                <a:cs typeface="Arial"/>
              </a:rPr>
              <a:t>laboratorio,  all’inizio di </a:t>
            </a:r>
            <a:r>
              <a:rPr sz="1400" spc="15" dirty="0">
                <a:latin typeface="Arial"/>
                <a:cs typeface="Arial"/>
              </a:rPr>
              <a:t>ogni anno  </a:t>
            </a:r>
            <a:r>
              <a:rPr sz="1400" spc="10" dirty="0">
                <a:latin typeface="Arial"/>
                <a:cs typeface="Arial"/>
              </a:rPr>
              <a:t>scolastico,  </a:t>
            </a:r>
            <a:r>
              <a:rPr sz="1400" spc="15" dirty="0">
                <a:latin typeface="Arial"/>
                <a:cs typeface="Arial"/>
              </a:rPr>
              <a:t>dovranno firmare  </a:t>
            </a:r>
            <a:r>
              <a:rPr sz="1400" spc="180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una</a:t>
            </a:r>
            <a:endParaRPr sz="1400" dirty="0">
              <a:latin typeface="Arial"/>
              <a:cs typeface="Arial"/>
            </a:endParaRPr>
          </a:p>
          <a:p>
            <a:pPr marL="441959" marR="6350">
              <a:lnSpc>
                <a:spcPct val="100000"/>
              </a:lnSpc>
              <a:spcBef>
                <a:spcPts val="10"/>
              </a:spcBef>
            </a:pPr>
            <a:r>
              <a:rPr sz="1400" spc="15" dirty="0">
                <a:latin typeface="Arial"/>
                <a:cs typeface="Arial"/>
              </a:rPr>
              <a:t>dichiarazione predisposta </a:t>
            </a:r>
            <a:r>
              <a:rPr sz="1400" spc="10" dirty="0">
                <a:latin typeface="Arial"/>
                <a:cs typeface="Arial"/>
              </a:rPr>
              <a:t>dal </a:t>
            </a:r>
            <a:r>
              <a:rPr sz="1400" spc="15" dirty="0">
                <a:latin typeface="Arial"/>
                <a:cs typeface="Arial"/>
              </a:rPr>
              <a:t>responsabile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laboratorio nella quale dichiarano di aver </a:t>
            </a:r>
            <a:r>
              <a:rPr sz="1400" spc="10" dirty="0">
                <a:latin typeface="Arial"/>
                <a:cs typeface="Arial"/>
              </a:rPr>
              <a:t>letto </a:t>
            </a:r>
            <a:r>
              <a:rPr sz="1400" spc="20" dirty="0">
                <a:latin typeface="Arial"/>
                <a:cs typeface="Arial"/>
              </a:rPr>
              <a:t>e  </a:t>
            </a:r>
            <a:r>
              <a:rPr sz="1400" spc="15" dirty="0">
                <a:latin typeface="Arial"/>
                <a:cs typeface="Arial"/>
              </a:rPr>
              <a:t>spiegato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presente </a:t>
            </a:r>
            <a:r>
              <a:rPr sz="1400" spc="20" dirty="0">
                <a:latin typeface="Arial"/>
                <a:cs typeface="Arial"/>
              </a:rPr>
              <a:t>regolamento </a:t>
            </a:r>
            <a:r>
              <a:rPr sz="1400" spc="15" dirty="0">
                <a:latin typeface="Arial"/>
                <a:cs typeface="Arial"/>
              </a:rPr>
              <a:t>alle loro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classi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2"/>
          <p:cNvSpPr txBox="1"/>
          <p:nvPr/>
        </p:nvSpPr>
        <p:spPr>
          <a:xfrm>
            <a:off x="9625" y="1905000"/>
            <a:ext cx="9982200" cy="53014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Programmazione delle esercitazioni di</a:t>
            </a:r>
            <a:r>
              <a:rPr sz="14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laboratorio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441959" marR="5080" indent="-214629" algn="just">
              <a:lnSpc>
                <a:spcPct val="99600"/>
              </a:lnSpc>
              <a:buSzPct val="111111"/>
              <a:buAutoNum type="arabicPeriod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Tutte le attività </a:t>
            </a:r>
            <a:r>
              <a:rPr sz="1400" spc="15" dirty="0">
                <a:latin typeface="Arial"/>
                <a:cs typeface="Arial"/>
              </a:rPr>
              <a:t>didattiche </a:t>
            </a:r>
            <a:r>
              <a:rPr sz="1400" spc="10" dirty="0">
                <a:latin typeface="Arial"/>
                <a:cs typeface="Arial"/>
              </a:rPr>
              <a:t>dei </a:t>
            </a:r>
            <a:r>
              <a:rPr sz="1400" spc="15" dirty="0">
                <a:latin typeface="Arial"/>
                <a:cs typeface="Arial"/>
              </a:rPr>
              <a:t>laboratori </a:t>
            </a:r>
            <a:r>
              <a:rPr sz="1400" spc="20" dirty="0">
                <a:latin typeface="Arial"/>
                <a:cs typeface="Arial"/>
              </a:rPr>
              <a:t>devono </a:t>
            </a:r>
            <a:r>
              <a:rPr sz="1400" spc="15" dirty="0">
                <a:latin typeface="Arial"/>
                <a:cs typeface="Arial"/>
              </a:rPr>
              <a:t>essere opportunamente </a:t>
            </a:r>
            <a:r>
              <a:rPr sz="1400" spc="20" dirty="0">
                <a:latin typeface="Arial"/>
                <a:cs typeface="Arial"/>
              </a:rPr>
              <a:t>programmate e </a:t>
            </a:r>
            <a:r>
              <a:rPr sz="1400" spc="15" dirty="0">
                <a:latin typeface="Arial"/>
                <a:cs typeface="Arial"/>
              </a:rPr>
              <a:t>pianificate  </a:t>
            </a:r>
            <a:r>
              <a:rPr sz="1400" spc="10" dirty="0">
                <a:latin typeface="Arial"/>
                <a:cs typeface="Arial"/>
              </a:rPr>
              <a:t>con </a:t>
            </a:r>
            <a:r>
              <a:rPr sz="1400" spc="15" dirty="0">
                <a:latin typeface="Arial"/>
                <a:cs typeface="Arial"/>
              </a:rPr>
              <a:t>anticipo </a:t>
            </a:r>
            <a:r>
              <a:rPr sz="1400" spc="10" dirty="0">
                <a:latin typeface="Arial"/>
                <a:cs typeface="Arial"/>
              </a:rPr>
              <a:t>sufficiente </a:t>
            </a:r>
            <a:r>
              <a:rPr sz="1400" spc="15" dirty="0">
                <a:latin typeface="Arial"/>
                <a:cs typeface="Arial"/>
              </a:rPr>
              <a:t>alla necessaria predisposizione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prodotti ed apparecchiature, in condizioni 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massima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15" dirty="0" err="1">
                <a:latin typeface="Arial"/>
                <a:cs typeface="Arial"/>
              </a:rPr>
              <a:t>sicurezza</a:t>
            </a:r>
            <a:r>
              <a:rPr sz="1400" spc="15" dirty="0" smtClean="0">
                <a:latin typeface="Arial"/>
                <a:cs typeface="Arial"/>
              </a:rPr>
              <a:t>.</a:t>
            </a:r>
            <a:endParaRPr lang="it-IT" sz="1400" spc="15" dirty="0" smtClean="0">
              <a:latin typeface="Arial"/>
              <a:cs typeface="Arial"/>
            </a:endParaRPr>
          </a:p>
          <a:p>
            <a:pPr marL="441959" marR="5080" indent="-214629" algn="just">
              <a:lnSpc>
                <a:spcPct val="99600"/>
              </a:lnSpc>
              <a:buSzPct val="111111"/>
              <a:buAutoNum type="arabicPeriod"/>
              <a:tabLst>
                <a:tab pos="442595" algn="l"/>
              </a:tabLst>
            </a:pPr>
            <a:endParaRPr sz="1400" dirty="0">
              <a:latin typeface="Arial"/>
              <a:cs typeface="Arial"/>
            </a:endParaRPr>
          </a:p>
          <a:p>
            <a:pPr marL="441959" marR="5080" indent="-214629" algn="just">
              <a:spcBef>
                <a:spcPts val="100"/>
              </a:spcBef>
              <a:buSzPct val="111111"/>
              <a:buAutoNum type="arabicPeriod"/>
              <a:tabLst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alunni devono essere informati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25" dirty="0">
                <a:latin typeface="Arial"/>
                <a:cs typeface="Arial"/>
              </a:rPr>
              <a:t>modo </a:t>
            </a:r>
            <a:r>
              <a:rPr sz="1400" spc="10" dirty="0">
                <a:latin typeface="Arial"/>
                <a:cs typeface="Arial"/>
              </a:rPr>
              <a:t>preciso delle </a:t>
            </a:r>
            <a:r>
              <a:rPr sz="1400" spc="15" dirty="0">
                <a:latin typeface="Arial"/>
                <a:cs typeface="Arial"/>
              </a:rPr>
              <a:t>operazioni da compiere con particolare  riferimento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quelle che possono comportare </a:t>
            </a:r>
            <a:r>
              <a:rPr sz="1400" spc="20" dirty="0">
                <a:latin typeface="Arial"/>
                <a:cs typeface="Arial"/>
              </a:rPr>
              <a:t>un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5" dirty="0" err="1">
                <a:latin typeface="Arial"/>
                <a:cs typeface="Arial"/>
              </a:rPr>
              <a:t>rischio</a:t>
            </a:r>
            <a:r>
              <a:rPr sz="1400" spc="15" dirty="0" smtClean="0">
                <a:latin typeface="Arial"/>
                <a:cs typeface="Arial"/>
              </a:rPr>
              <a:t>.</a:t>
            </a:r>
            <a:endParaRPr lang="it-IT" sz="1400" spc="15" dirty="0" smtClean="0">
              <a:latin typeface="Arial"/>
              <a:cs typeface="Arial"/>
            </a:endParaRPr>
          </a:p>
          <a:p>
            <a:pPr marL="441959" marR="5080" indent="-214629" algn="just">
              <a:lnSpc>
                <a:spcPts val="1090"/>
              </a:lnSpc>
              <a:spcBef>
                <a:spcPts val="100"/>
              </a:spcBef>
              <a:buSzPct val="111111"/>
              <a:buAutoNum type="arabicPeriod"/>
              <a:tabLst>
                <a:tab pos="442595" algn="l"/>
              </a:tabLst>
            </a:pPr>
            <a:endParaRPr sz="1400" dirty="0">
              <a:latin typeface="Arial"/>
              <a:cs typeface="Arial"/>
            </a:endParaRPr>
          </a:p>
          <a:p>
            <a:pPr marL="441959" marR="5080" indent="-214629" algn="just">
              <a:spcBef>
                <a:spcPts val="80"/>
              </a:spcBef>
              <a:buSzPct val="111111"/>
              <a:buAutoNum type="arabicPeriod"/>
              <a:tabLst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Devono essere parimenti </a:t>
            </a:r>
            <a:r>
              <a:rPr sz="1400" spc="20" dirty="0">
                <a:latin typeface="Arial"/>
                <a:cs typeface="Arial"/>
              </a:rPr>
              <a:t>programmate e </a:t>
            </a:r>
            <a:r>
              <a:rPr sz="1400" spc="15" dirty="0">
                <a:latin typeface="Arial"/>
                <a:cs typeface="Arial"/>
              </a:rPr>
              <a:t>rese note agli alunni le procedure di </a:t>
            </a:r>
            <a:r>
              <a:rPr sz="1400" spc="10" dirty="0">
                <a:latin typeface="Arial"/>
                <a:cs typeface="Arial"/>
              </a:rPr>
              <a:t>sicurezza </a:t>
            </a:r>
            <a:r>
              <a:rPr sz="1400" spc="20" dirty="0">
                <a:latin typeface="Arial"/>
                <a:cs typeface="Arial"/>
              </a:rPr>
              <a:t>da  </a:t>
            </a:r>
            <a:r>
              <a:rPr sz="1400" spc="10" dirty="0">
                <a:latin typeface="Arial"/>
                <a:cs typeface="Arial"/>
              </a:rPr>
              <a:t>rispettare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modalità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smaltimento dei </a:t>
            </a:r>
            <a:r>
              <a:rPr sz="1400" spc="10" dirty="0">
                <a:latin typeface="Arial"/>
                <a:cs typeface="Arial"/>
              </a:rPr>
              <a:t>reflui </a:t>
            </a:r>
            <a:r>
              <a:rPr sz="1400" spc="15" dirty="0">
                <a:latin typeface="Arial"/>
                <a:cs typeface="Arial"/>
              </a:rPr>
              <a:t>della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15" dirty="0" err="1">
                <a:latin typeface="Arial"/>
                <a:cs typeface="Arial"/>
              </a:rPr>
              <a:t>esercitazione</a:t>
            </a:r>
            <a:r>
              <a:rPr sz="1400" spc="15" dirty="0" smtClean="0">
                <a:latin typeface="Arial"/>
                <a:cs typeface="Arial"/>
              </a:rPr>
              <a:t>.</a:t>
            </a:r>
            <a:endParaRPr lang="it-IT" sz="1400" spc="15" dirty="0" smtClean="0">
              <a:latin typeface="Arial"/>
              <a:cs typeface="Arial"/>
            </a:endParaRPr>
          </a:p>
          <a:p>
            <a:pPr marL="441959" marR="5080" indent="-214629" algn="just">
              <a:lnSpc>
                <a:spcPts val="1080"/>
              </a:lnSpc>
              <a:spcBef>
                <a:spcPts val="80"/>
              </a:spcBef>
              <a:buSzPct val="111111"/>
              <a:buAutoNum type="arabicPeriod"/>
              <a:tabLst>
                <a:tab pos="442595" algn="l"/>
              </a:tabLst>
            </a:pPr>
            <a:endParaRPr sz="1400" dirty="0">
              <a:latin typeface="Arial"/>
              <a:cs typeface="Arial"/>
            </a:endParaRPr>
          </a:p>
          <a:p>
            <a:pPr marL="441959" marR="5080" indent="-214629" algn="just">
              <a:spcBef>
                <a:spcPts val="75"/>
              </a:spcBef>
              <a:buSzPct val="111111"/>
              <a:buAutoNum type="arabicPeriod"/>
              <a:tabLst>
                <a:tab pos="442595" algn="l"/>
              </a:tabLst>
            </a:pPr>
            <a:r>
              <a:rPr sz="1400" spc="20" dirty="0">
                <a:latin typeface="Arial"/>
                <a:cs typeface="Arial"/>
              </a:rPr>
              <a:t>Quando </a:t>
            </a:r>
            <a:r>
              <a:rPr sz="1400" spc="15" dirty="0">
                <a:latin typeface="Arial"/>
                <a:cs typeface="Arial"/>
              </a:rPr>
              <a:t>vengono eseguite da </a:t>
            </a:r>
            <a:r>
              <a:rPr sz="1400" spc="10" dirty="0">
                <a:latin typeface="Arial"/>
                <a:cs typeface="Arial"/>
              </a:rPr>
              <a:t>più classi, </a:t>
            </a:r>
            <a:r>
              <a:rPr sz="1400" spc="15" dirty="0">
                <a:latin typeface="Arial"/>
                <a:cs typeface="Arial"/>
              </a:rPr>
              <a:t>nello stesso laboratorio, </a:t>
            </a:r>
            <a:r>
              <a:rPr sz="1400" spc="10" dirty="0">
                <a:latin typeface="Arial"/>
                <a:cs typeface="Arial"/>
              </a:rPr>
              <a:t>esercitazioni simili, </a:t>
            </a:r>
            <a:r>
              <a:rPr sz="1400" spc="15" dirty="0">
                <a:latin typeface="Arial"/>
                <a:cs typeface="Arial"/>
              </a:rPr>
              <a:t>gli insegnanti  provvedono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concordare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15" dirty="0">
                <a:latin typeface="Arial"/>
                <a:cs typeface="Arial"/>
              </a:rPr>
              <a:t>metodiche </a:t>
            </a:r>
            <a:r>
              <a:rPr sz="1400" spc="10" dirty="0">
                <a:latin typeface="Arial"/>
                <a:cs typeface="Arial"/>
              </a:rPr>
              <a:t>di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lavoro.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227329" marR="6350" algn="just">
              <a:lnSpc>
                <a:spcPct val="100000"/>
              </a:lnSpc>
            </a:pPr>
            <a:r>
              <a:rPr sz="1400" spc="15" dirty="0">
                <a:latin typeface="Arial"/>
                <a:cs typeface="Arial"/>
              </a:rPr>
              <a:t>Le </a:t>
            </a:r>
            <a:r>
              <a:rPr sz="1400" spc="20" dirty="0">
                <a:latin typeface="Arial"/>
                <a:cs typeface="Arial"/>
              </a:rPr>
              <a:t>norme </a:t>
            </a:r>
            <a:r>
              <a:rPr sz="1400" spc="15" dirty="0">
                <a:latin typeface="Arial"/>
                <a:cs typeface="Arial"/>
              </a:rPr>
              <a:t>seguenti devono essere portate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conoscenza di </a:t>
            </a:r>
            <a:r>
              <a:rPr sz="1400" spc="10" dirty="0">
                <a:latin typeface="Arial"/>
                <a:cs typeface="Arial"/>
              </a:rPr>
              <a:t>tutti gli utenti </a:t>
            </a:r>
            <a:r>
              <a:rPr sz="1400" spc="15" dirty="0">
                <a:latin typeface="Arial"/>
                <a:cs typeface="Arial"/>
              </a:rPr>
              <a:t>del laboratorio </a:t>
            </a:r>
            <a:r>
              <a:rPr sz="1400" spc="10" dirty="0">
                <a:latin typeface="Arial"/>
                <a:cs typeface="Arial"/>
              </a:rPr>
              <a:t>sotto la  </a:t>
            </a:r>
            <a:r>
              <a:rPr sz="1400" spc="15" dirty="0">
                <a:latin typeface="Arial"/>
                <a:cs typeface="Arial"/>
              </a:rPr>
              <a:t>supervisione del responsabile del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medesimo.</a:t>
            </a:r>
            <a:endParaRPr sz="1400" dirty="0">
              <a:latin typeface="Arial"/>
              <a:cs typeface="Arial"/>
            </a:endParaRPr>
          </a:p>
          <a:p>
            <a:pPr marL="227329">
              <a:lnSpc>
                <a:spcPct val="100000"/>
              </a:lnSpc>
            </a:pPr>
            <a:r>
              <a:rPr sz="1400" spc="15" dirty="0">
                <a:latin typeface="Arial"/>
                <a:cs typeface="Arial"/>
              </a:rPr>
              <a:t>Non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essendo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possibile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richiamare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tutte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le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specifiche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norme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operative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di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sicurezza</a:t>
            </a:r>
            <a:r>
              <a:rPr sz="1400" spc="10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vigenti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20" dirty="0">
                <a:latin typeface="Arial"/>
                <a:cs typeface="Arial"/>
              </a:rPr>
              <a:t>è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necessario</a:t>
            </a:r>
            <a:endParaRPr sz="1400" dirty="0">
              <a:latin typeface="Arial"/>
              <a:cs typeface="Arial"/>
            </a:endParaRPr>
          </a:p>
          <a:p>
            <a:pPr marL="227329" marR="5080" algn="just">
              <a:lnSpc>
                <a:spcPct val="100000"/>
              </a:lnSpc>
              <a:spcBef>
                <a:spcPts val="10"/>
              </a:spcBef>
            </a:pPr>
            <a:r>
              <a:rPr sz="1400" spc="15" dirty="0">
                <a:latin typeface="Arial"/>
                <a:cs typeface="Arial"/>
              </a:rPr>
              <a:t>che: </a:t>
            </a:r>
            <a:r>
              <a:rPr sz="1400" spc="10" dirty="0">
                <a:latin typeface="Arial"/>
                <a:cs typeface="Arial"/>
              </a:rPr>
              <a:t>lo </a:t>
            </a:r>
            <a:r>
              <a:rPr sz="1400" spc="15" dirty="0">
                <a:latin typeface="Arial"/>
                <a:cs typeface="Arial"/>
              </a:rPr>
              <a:t>studente faccia </a:t>
            </a:r>
            <a:r>
              <a:rPr sz="1400" spc="10" dirty="0">
                <a:latin typeface="Arial"/>
                <a:cs typeface="Arial"/>
              </a:rPr>
              <a:t>costante </a:t>
            </a:r>
            <a:r>
              <a:rPr sz="1400" spc="15" dirty="0">
                <a:latin typeface="Arial"/>
                <a:cs typeface="Arial"/>
              </a:rPr>
              <a:t>riferimento al proprio docente ovvero </a:t>
            </a:r>
            <a:r>
              <a:rPr sz="1400" spc="10" dirty="0">
                <a:latin typeface="Arial"/>
                <a:cs typeface="Arial"/>
              </a:rPr>
              <a:t>al </a:t>
            </a:r>
            <a:r>
              <a:rPr sz="1400" spc="15" dirty="0">
                <a:latin typeface="Arial"/>
                <a:cs typeface="Arial"/>
              </a:rPr>
              <a:t>responsabile della </a:t>
            </a:r>
            <a:r>
              <a:rPr sz="1400" spc="10" dirty="0">
                <a:latin typeface="Arial"/>
                <a:cs typeface="Arial"/>
              </a:rPr>
              <a:t>struttura, il  </a:t>
            </a:r>
            <a:r>
              <a:rPr sz="1400" spc="15" dirty="0">
                <a:latin typeface="Arial"/>
                <a:cs typeface="Arial"/>
              </a:rPr>
              <a:t>quale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tenuto ad </a:t>
            </a:r>
            <a:r>
              <a:rPr sz="1400" spc="10" dirty="0">
                <a:latin typeface="Arial"/>
                <a:cs typeface="Arial"/>
              </a:rPr>
              <a:t>istruire </a:t>
            </a:r>
            <a:r>
              <a:rPr sz="1400" spc="15" dirty="0">
                <a:latin typeface="Arial"/>
                <a:cs typeface="Arial"/>
              </a:rPr>
              <a:t>adeguatamente ciascuno studente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relazione alle </a:t>
            </a:r>
            <a:r>
              <a:rPr sz="1400" spc="10" dirty="0">
                <a:latin typeface="Arial"/>
                <a:cs typeface="Arial"/>
              </a:rPr>
              <a:t>attività </a:t>
            </a:r>
            <a:r>
              <a:rPr sz="1400" spc="15" dirty="0">
                <a:latin typeface="Arial"/>
                <a:cs typeface="Arial"/>
              </a:rPr>
              <a:t>che questi andrà </a:t>
            </a:r>
            <a:r>
              <a:rPr sz="1400" spc="20" dirty="0">
                <a:latin typeface="Arial"/>
                <a:cs typeface="Arial"/>
              </a:rPr>
              <a:t>a  </a:t>
            </a:r>
            <a:r>
              <a:rPr sz="1400" spc="15" dirty="0" err="1">
                <a:latin typeface="Arial"/>
                <a:cs typeface="Arial"/>
              </a:rPr>
              <a:t>svolgere</a:t>
            </a:r>
            <a:r>
              <a:rPr sz="1400" b="1" spc="15" dirty="0" smtClean="0">
                <a:latin typeface="Arial"/>
                <a:cs typeface="Arial"/>
              </a:rPr>
              <a:t>.</a:t>
            </a:r>
          </a:p>
          <a:p>
            <a:pPr>
              <a:lnSpc>
                <a:spcPct val="100000"/>
              </a:lnSpc>
            </a:pPr>
            <a:endParaRPr sz="14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15" dirty="0" smtClean="0">
                <a:solidFill>
                  <a:srgbClr val="0000FF"/>
                </a:solidFill>
                <a:latin typeface="Arial"/>
                <a:cs typeface="Arial"/>
              </a:rPr>
              <a:t>Procedure  </a:t>
            </a:r>
            <a:r>
              <a:rPr sz="1400" b="1" spc="15" dirty="0" err="1" smtClean="0">
                <a:solidFill>
                  <a:srgbClr val="0000FF"/>
                </a:solidFill>
                <a:latin typeface="Arial"/>
                <a:cs typeface="Arial"/>
              </a:rPr>
              <a:t>elementari</a:t>
            </a:r>
            <a:r>
              <a:rPr sz="1400" b="1" spc="1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20" dirty="0" smtClean="0">
                <a:solidFill>
                  <a:srgbClr val="0000FF"/>
                </a:solidFill>
                <a:latin typeface="Arial"/>
                <a:cs typeface="Arial"/>
              </a:rPr>
              <a:t>per </a:t>
            </a:r>
            <a:r>
              <a:rPr sz="1400" b="1" spc="10" dirty="0" smtClean="0">
                <a:solidFill>
                  <a:srgbClr val="0000FF"/>
                </a:solidFill>
                <a:latin typeface="Arial"/>
                <a:cs typeface="Arial"/>
              </a:rPr>
              <a:t>la </a:t>
            </a:r>
            <a:r>
              <a:rPr sz="1400" b="1" spc="20" dirty="0" err="1" smtClean="0">
                <a:solidFill>
                  <a:srgbClr val="0000FF"/>
                </a:solidFill>
                <a:latin typeface="Arial"/>
                <a:cs typeface="Arial"/>
              </a:rPr>
              <a:t>prevenzione</a:t>
            </a:r>
            <a:r>
              <a:rPr sz="1400" b="1" spc="2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0" dirty="0" err="1" smtClean="0">
                <a:solidFill>
                  <a:srgbClr val="0000FF"/>
                </a:solidFill>
                <a:latin typeface="Arial"/>
                <a:cs typeface="Arial"/>
              </a:rPr>
              <a:t>degli</a:t>
            </a:r>
            <a:r>
              <a:rPr sz="1400" b="1" spc="-25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5" dirty="0" err="1" smtClean="0">
                <a:solidFill>
                  <a:srgbClr val="0000FF"/>
                </a:solidFill>
                <a:latin typeface="Arial"/>
                <a:cs typeface="Arial"/>
              </a:rPr>
              <a:t>infortuni</a:t>
            </a:r>
            <a:endParaRPr sz="140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400" i="1" spc="15" dirty="0" err="1" smtClean="0">
                <a:latin typeface="Arial"/>
                <a:cs typeface="Arial"/>
              </a:rPr>
              <a:t>Coloro</a:t>
            </a:r>
            <a:r>
              <a:rPr sz="1400" i="1" spc="15" dirty="0" smtClean="0">
                <a:latin typeface="Arial"/>
                <a:cs typeface="Arial"/>
              </a:rPr>
              <a:t> </a:t>
            </a:r>
            <a:r>
              <a:rPr sz="1400" i="1" spc="15" dirty="0" err="1" smtClean="0">
                <a:latin typeface="Arial"/>
                <a:cs typeface="Arial"/>
              </a:rPr>
              <a:t>che</a:t>
            </a:r>
            <a:r>
              <a:rPr sz="1400" i="1" spc="15" dirty="0" smtClean="0">
                <a:latin typeface="Arial"/>
                <a:cs typeface="Arial"/>
              </a:rPr>
              <a:t> </a:t>
            </a:r>
            <a:r>
              <a:rPr sz="1400" i="1" spc="15" dirty="0" err="1" smtClean="0">
                <a:latin typeface="Arial"/>
                <a:cs typeface="Arial"/>
              </a:rPr>
              <a:t>usano</a:t>
            </a:r>
            <a:r>
              <a:rPr sz="1400" i="1" spc="15" dirty="0" smtClean="0">
                <a:latin typeface="Arial"/>
                <a:cs typeface="Arial"/>
              </a:rPr>
              <a:t> </a:t>
            </a:r>
            <a:r>
              <a:rPr sz="1400" i="1" spc="20" dirty="0" smtClean="0">
                <a:latin typeface="Arial"/>
                <a:cs typeface="Arial"/>
              </a:rPr>
              <a:t>un </a:t>
            </a:r>
            <a:r>
              <a:rPr sz="1400" i="1" spc="20" dirty="0" err="1" smtClean="0">
                <a:latin typeface="Arial"/>
                <a:cs typeface="Arial"/>
              </a:rPr>
              <a:t>comportamento</a:t>
            </a:r>
            <a:r>
              <a:rPr sz="1400" i="1" spc="20" dirty="0" smtClean="0">
                <a:latin typeface="Arial"/>
                <a:cs typeface="Arial"/>
              </a:rPr>
              <a:t> </a:t>
            </a:r>
            <a:r>
              <a:rPr sz="1400" i="1" spc="15" dirty="0" err="1" smtClean="0">
                <a:latin typeface="Arial"/>
                <a:cs typeface="Arial"/>
              </a:rPr>
              <a:t>inadeguato</a:t>
            </a:r>
            <a:r>
              <a:rPr sz="1400" i="1" spc="15" dirty="0" smtClean="0">
                <a:latin typeface="Arial"/>
                <a:cs typeface="Arial"/>
              </a:rPr>
              <a:t> </a:t>
            </a:r>
            <a:r>
              <a:rPr sz="1400" i="1" spc="10" dirty="0" smtClean="0">
                <a:latin typeface="Arial"/>
                <a:cs typeface="Arial"/>
              </a:rPr>
              <a:t>in </a:t>
            </a:r>
            <a:r>
              <a:rPr sz="1400" i="1" spc="15" dirty="0" err="1" smtClean="0">
                <a:latin typeface="Arial"/>
                <a:cs typeface="Arial"/>
              </a:rPr>
              <a:t>laboratorio</a:t>
            </a:r>
            <a:r>
              <a:rPr sz="1400" i="1" spc="15" dirty="0" smtClean="0">
                <a:latin typeface="Arial"/>
                <a:cs typeface="Arial"/>
              </a:rPr>
              <a:t> non </a:t>
            </a:r>
            <a:r>
              <a:rPr sz="1400" i="1" spc="15" dirty="0" err="1" smtClean="0">
                <a:latin typeface="Arial"/>
                <a:cs typeface="Arial"/>
              </a:rPr>
              <a:t>mettono</a:t>
            </a:r>
            <a:r>
              <a:rPr sz="1400" i="1" spc="15" dirty="0" smtClean="0">
                <a:latin typeface="Arial"/>
                <a:cs typeface="Arial"/>
              </a:rPr>
              <a:t> </a:t>
            </a:r>
            <a:r>
              <a:rPr sz="1400" i="1" spc="20" dirty="0" smtClean="0">
                <a:latin typeface="Arial"/>
                <a:cs typeface="Arial"/>
              </a:rPr>
              <a:t>a </a:t>
            </a:r>
            <a:r>
              <a:rPr sz="1400" i="1" spc="15" dirty="0" err="1" smtClean="0">
                <a:latin typeface="Arial"/>
                <a:cs typeface="Arial"/>
              </a:rPr>
              <a:t>repentaglio</a:t>
            </a:r>
            <a:r>
              <a:rPr sz="1400" i="1" spc="15" dirty="0" smtClean="0">
                <a:latin typeface="Arial"/>
                <a:cs typeface="Arial"/>
              </a:rPr>
              <a:t> </a:t>
            </a:r>
            <a:r>
              <a:rPr sz="1400" i="1" spc="10" dirty="0" smtClean="0">
                <a:latin typeface="Arial"/>
                <a:cs typeface="Arial"/>
              </a:rPr>
              <a:t>solo la </a:t>
            </a:r>
            <a:r>
              <a:rPr sz="1400" i="1" spc="15" dirty="0" err="1" smtClean="0">
                <a:latin typeface="Arial"/>
                <a:cs typeface="Arial"/>
              </a:rPr>
              <a:t>propria</a:t>
            </a:r>
            <a:r>
              <a:rPr sz="1400" i="1" spc="15" dirty="0" smtClean="0">
                <a:latin typeface="Arial"/>
                <a:cs typeface="Arial"/>
              </a:rPr>
              <a:t>  </a:t>
            </a:r>
            <a:r>
              <a:rPr sz="1400" i="1" spc="10" dirty="0" smtClean="0">
                <a:latin typeface="Arial"/>
                <a:cs typeface="Arial"/>
              </a:rPr>
              <a:t>salute, ma </a:t>
            </a:r>
            <a:r>
              <a:rPr sz="1400" i="1" spc="15" dirty="0" err="1" smtClean="0">
                <a:latin typeface="Arial"/>
                <a:cs typeface="Arial"/>
              </a:rPr>
              <a:t>anche</a:t>
            </a:r>
            <a:r>
              <a:rPr sz="1400" i="1" spc="15" dirty="0" smtClean="0">
                <a:latin typeface="Arial"/>
                <a:cs typeface="Arial"/>
              </a:rPr>
              <a:t> </a:t>
            </a:r>
            <a:r>
              <a:rPr sz="1400" i="1" spc="15" dirty="0" err="1" smtClean="0">
                <a:latin typeface="Arial"/>
                <a:cs typeface="Arial"/>
              </a:rPr>
              <a:t>quella</a:t>
            </a:r>
            <a:r>
              <a:rPr sz="1400" i="1" spc="15" dirty="0" smtClean="0">
                <a:latin typeface="Arial"/>
                <a:cs typeface="Arial"/>
              </a:rPr>
              <a:t> </a:t>
            </a:r>
            <a:r>
              <a:rPr sz="1400" i="1" spc="10" dirty="0" err="1" smtClean="0">
                <a:latin typeface="Arial"/>
                <a:cs typeface="Arial"/>
              </a:rPr>
              <a:t>degli</a:t>
            </a:r>
            <a:r>
              <a:rPr sz="1400" i="1" spc="20" dirty="0" smtClean="0">
                <a:latin typeface="Arial"/>
                <a:cs typeface="Arial"/>
              </a:rPr>
              <a:t> </a:t>
            </a:r>
            <a:r>
              <a:rPr sz="1400" i="1" spc="10" dirty="0" err="1" smtClean="0">
                <a:latin typeface="Arial"/>
                <a:cs typeface="Arial"/>
              </a:rPr>
              <a:t>altri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789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0" y="457200"/>
            <a:ext cx="9220200" cy="6090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Accesso </a:t>
            </a:r>
            <a:r>
              <a:rPr sz="1400" spc="20" dirty="0">
                <a:solidFill>
                  <a:srgbClr val="0000FF"/>
                </a:solidFill>
                <a:latin typeface="Arial"/>
                <a:cs typeface="Arial"/>
              </a:rPr>
              <a:t>ai</a:t>
            </a:r>
            <a:r>
              <a:rPr sz="1400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laboratori.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400" spc="15" dirty="0">
                <a:latin typeface="Arial"/>
                <a:cs typeface="Arial"/>
              </a:rPr>
              <a:t>L'accesso </a:t>
            </a:r>
            <a:r>
              <a:rPr sz="1400" spc="10" dirty="0">
                <a:latin typeface="Arial"/>
                <a:cs typeface="Arial"/>
              </a:rPr>
              <a:t>ai </a:t>
            </a:r>
            <a:r>
              <a:rPr sz="1400" spc="15" dirty="0">
                <a:latin typeface="Arial"/>
                <a:cs typeface="Arial"/>
              </a:rPr>
              <a:t>laboratori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consentito solo </a:t>
            </a:r>
            <a:r>
              <a:rPr sz="1400" spc="10" dirty="0">
                <a:latin typeface="Arial"/>
                <a:cs typeface="Arial"/>
              </a:rPr>
              <a:t>ai </a:t>
            </a:r>
            <a:r>
              <a:rPr sz="1400" spc="15" dirty="0">
                <a:latin typeface="Arial"/>
                <a:cs typeface="Arial"/>
              </a:rPr>
              <a:t>Dirigenti </a:t>
            </a:r>
            <a:r>
              <a:rPr sz="1400" spc="10" dirty="0">
                <a:latin typeface="Arial"/>
                <a:cs typeface="Arial"/>
              </a:rPr>
              <a:t>Scolastici, agli </a:t>
            </a:r>
            <a:r>
              <a:rPr sz="1400" spc="15" dirty="0">
                <a:latin typeface="Arial"/>
                <a:cs typeface="Arial"/>
              </a:rPr>
              <a:t>Insegnanti dei </a:t>
            </a:r>
            <a:r>
              <a:rPr sz="1400" spc="10" dirty="0">
                <a:latin typeface="Arial"/>
                <a:cs typeface="Arial"/>
              </a:rPr>
              <a:t>laboratori, </a:t>
            </a:r>
            <a:r>
              <a:rPr sz="1400" spc="15" dirty="0">
                <a:latin typeface="Arial"/>
                <a:cs typeface="Arial"/>
              </a:rPr>
              <a:t>agli Assistenti  </a:t>
            </a:r>
            <a:r>
              <a:rPr sz="1400" spc="10" dirty="0">
                <a:latin typeface="Arial"/>
                <a:cs typeface="Arial"/>
              </a:rPr>
              <a:t>Tecnici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spc="15" dirty="0">
                <a:latin typeface="Arial"/>
                <a:cs typeface="Arial"/>
              </a:rPr>
              <a:t>Collaboratori </a:t>
            </a:r>
            <a:r>
              <a:rPr sz="1400" spc="10" dirty="0">
                <a:latin typeface="Arial"/>
                <a:cs typeface="Arial"/>
              </a:rPr>
              <a:t>Scolastici in </a:t>
            </a:r>
            <a:r>
              <a:rPr sz="1400" spc="15" dirty="0">
                <a:latin typeface="Arial"/>
                <a:cs typeface="Arial"/>
              </a:rPr>
              <a:t>organico nel </a:t>
            </a:r>
            <a:r>
              <a:rPr sz="1400" spc="10" dirty="0">
                <a:latin typeface="Arial"/>
                <a:cs typeface="Arial"/>
              </a:rPr>
              <a:t>laboratorio, agli </a:t>
            </a:r>
            <a:r>
              <a:rPr sz="1400" spc="15" dirty="0">
                <a:latin typeface="Arial"/>
                <a:cs typeface="Arial"/>
              </a:rPr>
              <a:t>studenti negli </a:t>
            </a:r>
            <a:r>
              <a:rPr sz="1400" spc="10" dirty="0">
                <a:latin typeface="Arial"/>
                <a:cs typeface="Arial"/>
              </a:rPr>
              <a:t>orari di </a:t>
            </a:r>
            <a:r>
              <a:rPr sz="1400" spc="15" dirty="0">
                <a:latin typeface="Arial"/>
                <a:cs typeface="Arial"/>
              </a:rPr>
              <a:t>svolgimento delle  </a:t>
            </a:r>
            <a:r>
              <a:rPr sz="1400" spc="10" dirty="0">
                <a:latin typeface="Arial"/>
                <a:cs typeface="Arial"/>
              </a:rPr>
              <a:t>esercitazioni didattiche: tutte le altre </a:t>
            </a:r>
            <a:r>
              <a:rPr sz="1400" spc="15" dirty="0">
                <a:latin typeface="Arial"/>
                <a:cs typeface="Arial"/>
              </a:rPr>
              <a:t>persone </a:t>
            </a:r>
            <a:r>
              <a:rPr sz="1400" spc="10" dirty="0">
                <a:latin typeface="Arial"/>
                <a:cs typeface="Arial"/>
              </a:rPr>
              <a:t>che </a:t>
            </a:r>
            <a:r>
              <a:rPr sz="1400" spc="15" dirty="0">
                <a:latin typeface="Arial"/>
                <a:cs typeface="Arial"/>
              </a:rPr>
              <a:t>desiderano accedere </a:t>
            </a:r>
            <a:r>
              <a:rPr sz="1400" spc="10" dirty="0">
                <a:latin typeface="Arial"/>
                <a:cs typeface="Arial"/>
              </a:rPr>
              <a:t>ai </a:t>
            </a:r>
            <a:r>
              <a:rPr sz="1400" spc="15" dirty="0">
                <a:latin typeface="Arial"/>
                <a:cs typeface="Arial"/>
              </a:rPr>
              <a:t>laboratori </a:t>
            </a:r>
            <a:r>
              <a:rPr sz="1400" spc="20" dirty="0">
                <a:latin typeface="Arial"/>
                <a:cs typeface="Arial"/>
              </a:rPr>
              <a:t>devono espressamente  </a:t>
            </a:r>
            <a:r>
              <a:rPr sz="1400" spc="15" dirty="0">
                <a:latin typeface="Arial"/>
                <a:cs typeface="Arial"/>
              </a:rPr>
              <a:t>essere autorizzate dal Preside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5" dirty="0">
                <a:latin typeface="Arial"/>
                <a:cs typeface="Arial"/>
              </a:rPr>
              <a:t>dal Responsabile </a:t>
            </a:r>
            <a:r>
              <a:rPr sz="1400" spc="10" dirty="0">
                <a:latin typeface="Arial"/>
                <a:cs typeface="Arial"/>
              </a:rPr>
              <a:t>di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Reparto.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9400"/>
              </a:lnSpc>
              <a:spcBef>
                <a:spcPts val="5"/>
              </a:spcBef>
            </a:pPr>
            <a:r>
              <a:rPr sz="1400" spc="10" dirty="0">
                <a:latin typeface="Arial"/>
                <a:cs typeface="Arial"/>
              </a:rPr>
              <a:t>Tutte </a:t>
            </a:r>
            <a:r>
              <a:rPr sz="1400" spc="15" dirty="0">
                <a:latin typeface="Arial"/>
                <a:cs typeface="Arial"/>
              </a:rPr>
              <a:t>le persone autorizzate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frequentare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spc="10" dirty="0">
                <a:latin typeface="Arial"/>
                <a:cs typeface="Arial"/>
              </a:rPr>
              <a:t>laboratori </a:t>
            </a:r>
            <a:r>
              <a:rPr sz="1400" spc="15" dirty="0">
                <a:latin typeface="Arial"/>
                <a:cs typeface="Arial"/>
              </a:rPr>
              <a:t>devono portare </a:t>
            </a:r>
            <a:r>
              <a:rPr sz="1400" spc="10" dirty="0">
                <a:latin typeface="Arial"/>
                <a:cs typeface="Arial"/>
              </a:rPr>
              <a:t>in vista </a:t>
            </a:r>
            <a:r>
              <a:rPr sz="1400" spc="15" dirty="0">
                <a:latin typeface="Arial"/>
                <a:cs typeface="Arial"/>
              </a:rPr>
              <a:t>un </a:t>
            </a:r>
            <a:r>
              <a:rPr sz="1400" spc="10" dirty="0">
                <a:latin typeface="Arial"/>
                <a:cs typeface="Arial"/>
              </a:rPr>
              <a:t>cartellino di </a:t>
            </a:r>
            <a:r>
              <a:rPr sz="1400" spc="15" dirty="0">
                <a:latin typeface="Arial"/>
                <a:cs typeface="Arial"/>
              </a:rPr>
              <a:t>riconoscimento  </a:t>
            </a:r>
            <a:r>
              <a:rPr sz="1400" spc="10" dirty="0">
                <a:latin typeface="Arial"/>
                <a:cs typeface="Arial"/>
              </a:rPr>
              <a:t>rilasciato </a:t>
            </a:r>
            <a:r>
              <a:rPr sz="1400" spc="15" dirty="0">
                <a:latin typeface="Arial"/>
                <a:cs typeface="Arial"/>
              </a:rPr>
              <a:t>dalla Direzione </a:t>
            </a:r>
            <a:r>
              <a:rPr sz="1400" spc="10" dirty="0">
                <a:latin typeface="Arial"/>
                <a:cs typeface="Arial"/>
              </a:rPr>
              <a:t>dell'Istituto. </a:t>
            </a:r>
            <a:r>
              <a:rPr sz="1400" spc="15" dirty="0">
                <a:latin typeface="Arial"/>
                <a:cs typeface="Arial"/>
              </a:rPr>
              <a:t>Sul </a:t>
            </a:r>
            <a:r>
              <a:rPr sz="1400" spc="10" dirty="0">
                <a:latin typeface="Arial"/>
                <a:cs typeface="Arial"/>
              </a:rPr>
              <a:t>cartellino </a:t>
            </a:r>
            <a:r>
              <a:rPr sz="1400" spc="15" dirty="0">
                <a:latin typeface="Arial"/>
                <a:cs typeface="Arial"/>
              </a:rPr>
              <a:t>di riconoscimento insieme ad una fotografia </a:t>
            </a:r>
            <a:r>
              <a:rPr sz="1400" spc="20" dirty="0">
                <a:latin typeface="Arial"/>
                <a:cs typeface="Arial"/>
              </a:rPr>
              <a:t>devono  </a:t>
            </a:r>
            <a:r>
              <a:rPr sz="1400" spc="15" dirty="0">
                <a:latin typeface="Arial"/>
                <a:cs typeface="Arial"/>
              </a:rPr>
              <a:t>essere </a:t>
            </a:r>
            <a:r>
              <a:rPr sz="1400" spc="10" dirty="0">
                <a:latin typeface="Arial"/>
                <a:cs typeface="Arial"/>
              </a:rPr>
              <a:t>indicati: </a:t>
            </a:r>
            <a:r>
              <a:rPr sz="1400" spc="20" dirty="0">
                <a:latin typeface="Arial"/>
                <a:cs typeface="Arial"/>
              </a:rPr>
              <a:t>nome, cognome e </a:t>
            </a:r>
            <a:r>
              <a:rPr sz="1400" spc="10" dirty="0">
                <a:latin typeface="Arial"/>
                <a:cs typeface="Arial"/>
              </a:rPr>
              <a:t>qualifica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per gli </a:t>
            </a:r>
            <a:r>
              <a:rPr sz="1400" spc="15" dirty="0">
                <a:latin typeface="Arial"/>
                <a:cs typeface="Arial"/>
              </a:rPr>
              <a:t>studenti </a:t>
            </a:r>
            <a:r>
              <a:rPr sz="1400" spc="10" dirty="0">
                <a:latin typeface="Arial"/>
                <a:cs typeface="Arial"/>
              </a:rPr>
              <a:t>l'indicazione </a:t>
            </a:r>
            <a:r>
              <a:rPr sz="1400" spc="15" dirty="0">
                <a:latin typeface="Arial"/>
                <a:cs typeface="Arial"/>
              </a:rPr>
              <a:t>della classe di</a:t>
            </a:r>
            <a:r>
              <a:rPr sz="1400" spc="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appartenenza.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spc="15" dirty="0">
                <a:latin typeface="Arial"/>
                <a:cs typeface="Arial"/>
              </a:rPr>
              <a:t>Non bisogna </a:t>
            </a:r>
            <a:r>
              <a:rPr sz="1400" spc="20" dirty="0">
                <a:latin typeface="Arial"/>
                <a:cs typeface="Arial"/>
              </a:rPr>
              <a:t>mai </a:t>
            </a:r>
            <a:r>
              <a:rPr sz="1400" spc="15" dirty="0">
                <a:latin typeface="Arial"/>
                <a:cs typeface="Arial"/>
              </a:rPr>
              <a:t>lavorare da soli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laboratorio, </a:t>
            </a:r>
            <a:r>
              <a:rPr sz="1400" spc="10" dirty="0">
                <a:latin typeface="Arial"/>
                <a:cs typeface="Arial"/>
              </a:rPr>
              <a:t>gli incidenti </a:t>
            </a:r>
            <a:r>
              <a:rPr sz="1400" spc="15" dirty="0">
                <a:latin typeface="Arial"/>
                <a:cs typeface="Arial"/>
              </a:rPr>
              <a:t>accadono senza preavviso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possono </a:t>
            </a:r>
            <a:r>
              <a:rPr sz="1400" spc="10" dirty="0">
                <a:latin typeface="Arial"/>
                <a:cs typeface="Arial"/>
              </a:rPr>
              <a:t>risultare  fatali in </a:t>
            </a:r>
            <a:r>
              <a:rPr sz="1400" spc="20" dirty="0">
                <a:latin typeface="Arial"/>
                <a:cs typeface="Arial"/>
              </a:rPr>
              <a:t>mancanza </a:t>
            </a:r>
            <a:r>
              <a:rPr sz="1400" spc="15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soccorso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immediato.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spc="20" dirty="0">
                <a:solidFill>
                  <a:srgbClr val="0000FF"/>
                </a:solidFill>
                <a:latin typeface="Arial"/>
                <a:cs typeface="Arial"/>
              </a:rPr>
              <a:t>Comportamento 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1400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laboratorio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0" dirty="0">
                <a:latin typeface="Arial"/>
                <a:cs typeface="Arial"/>
              </a:rPr>
              <a:t>vietato </a:t>
            </a:r>
            <a:r>
              <a:rPr sz="1400" spc="15" dirty="0">
                <a:latin typeface="Arial"/>
                <a:cs typeface="Arial"/>
              </a:rPr>
              <a:t>agli </a:t>
            </a:r>
            <a:r>
              <a:rPr sz="1400" spc="10" dirty="0">
                <a:latin typeface="Arial"/>
                <a:cs typeface="Arial"/>
              </a:rPr>
              <a:t>studenti </a:t>
            </a:r>
            <a:r>
              <a:rPr sz="1400" spc="15" dirty="0">
                <a:latin typeface="Arial"/>
                <a:cs typeface="Arial"/>
              </a:rPr>
              <a:t>accedere al laboratorio senza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presenza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dell’insegnante.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marR="6350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Per motivi </a:t>
            </a:r>
            <a:r>
              <a:rPr sz="1400" spc="10" dirty="0">
                <a:latin typeface="Arial"/>
                <a:cs typeface="Arial"/>
              </a:rPr>
              <a:t>di spazio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0" dirty="0">
                <a:latin typeface="Arial"/>
                <a:cs typeface="Arial"/>
              </a:rPr>
              <a:t>vietato </a:t>
            </a:r>
            <a:r>
              <a:rPr sz="1400" spc="15" dirty="0">
                <a:latin typeface="Arial"/>
                <a:cs typeface="Arial"/>
              </a:rPr>
              <a:t>portare nel laboratorio borse, </a:t>
            </a:r>
            <a:r>
              <a:rPr sz="1400" spc="10" dirty="0">
                <a:latin typeface="Arial"/>
                <a:cs typeface="Arial"/>
              </a:rPr>
              <a:t>zaini, </a:t>
            </a:r>
            <a:r>
              <a:rPr sz="1400" spc="15" dirty="0">
                <a:latin typeface="Arial"/>
                <a:cs typeface="Arial"/>
              </a:rPr>
              <a:t>cappotti che </a:t>
            </a:r>
            <a:r>
              <a:rPr sz="1400" spc="20" dirty="0">
                <a:latin typeface="Arial"/>
                <a:cs typeface="Arial"/>
              </a:rPr>
              <a:t>possono  </a:t>
            </a:r>
            <a:r>
              <a:rPr sz="1400" spc="15" dirty="0">
                <a:latin typeface="Arial"/>
                <a:cs typeface="Arial"/>
              </a:rPr>
              <a:t>rappresentare </a:t>
            </a:r>
            <a:r>
              <a:rPr sz="1400" spc="20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ostacolo </a:t>
            </a:r>
            <a:r>
              <a:rPr sz="1400" spc="10" dirty="0">
                <a:latin typeface="Arial"/>
                <a:cs typeface="Arial"/>
              </a:rPr>
              <a:t>al libero </a:t>
            </a:r>
            <a:r>
              <a:rPr sz="1400" spc="20" dirty="0">
                <a:latin typeface="Arial"/>
                <a:cs typeface="Arial"/>
              </a:rPr>
              <a:t>movimento </a:t>
            </a:r>
            <a:r>
              <a:rPr sz="1400" spc="15" dirty="0">
                <a:latin typeface="Arial"/>
                <a:cs typeface="Arial"/>
              </a:rPr>
              <a:t>di studenti </a:t>
            </a:r>
            <a:r>
              <a:rPr sz="1400" spc="20" dirty="0">
                <a:latin typeface="Arial"/>
                <a:cs typeface="Arial"/>
              </a:rPr>
              <a:t>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docenti.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marR="5080" indent="-215265">
              <a:lnSpc>
                <a:spcPts val="107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Non si deve rimanere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lavorare da soli nel laboratorio senza </a:t>
            </a:r>
            <a:r>
              <a:rPr sz="1400" spc="20" dirty="0">
                <a:latin typeface="Arial"/>
                <a:cs typeface="Arial"/>
              </a:rPr>
              <a:t>che </a:t>
            </a:r>
            <a:r>
              <a:rPr sz="1400" spc="15" dirty="0">
                <a:latin typeface="Arial"/>
                <a:cs typeface="Arial"/>
              </a:rPr>
              <a:t>nessun </a:t>
            </a:r>
            <a:r>
              <a:rPr sz="1400" spc="10" dirty="0">
                <a:latin typeface="Arial"/>
                <a:cs typeface="Arial"/>
              </a:rPr>
              <a:t>altro sia </a:t>
            </a:r>
            <a:r>
              <a:rPr sz="1400" spc="15" dirty="0">
                <a:latin typeface="Arial"/>
                <a:cs typeface="Arial"/>
              </a:rPr>
              <a:t>presente nelle  </a:t>
            </a:r>
            <a:r>
              <a:rPr sz="1400" spc="10" dirty="0">
                <a:latin typeface="Arial"/>
                <a:cs typeface="Arial"/>
              </a:rPr>
              <a:t>vicinanze.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0" dirty="0">
                <a:latin typeface="Arial"/>
                <a:cs typeface="Arial"/>
              </a:rPr>
              <a:t>proibito </a:t>
            </a:r>
            <a:r>
              <a:rPr sz="1400" spc="15" dirty="0">
                <a:latin typeface="Arial"/>
                <a:cs typeface="Arial"/>
              </a:rPr>
              <a:t>fumare </a:t>
            </a:r>
            <a:r>
              <a:rPr sz="1400" spc="10" dirty="0">
                <a:latin typeface="Arial"/>
                <a:cs typeface="Arial"/>
              </a:rPr>
              <a:t>in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laboratorio.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0" dirty="0">
                <a:latin typeface="Arial"/>
                <a:cs typeface="Arial"/>
              </a:rPr>
              <a:t>proibito </a:t>
            </a:r>
            <a:r>
              <a:rPr sz="1400" spc="20" dirty="0">
                <a:latin typeface="Arial"/>
                <a:cs typeface="Arial"/>
              </a:rPr>
              <a:t>consumare </a:t>
            </a:r>
            <a:r>
              <a:rPr sz="1400" spc="10" dirty="0">
                <a:latin typeface="Arial"/>
                <a:cs typeface="Arial"/>
              </a:rPr>
              <a:t>cibi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bevande </a:t>
            </a:r>
            <a:r>
              <a:rPr sz="1400" spc="20" dirty="0">
                <a:latin typeface="Arial"/>
                <a:cs typeface="Arial"/>
              </a:rPr>
              <a:t>come </a:t>
            </a:r>
            <a:r>
              <a:rPr sz="1400" spc="15" dirty="0">
                <a:latin typeface="Arial"/>
                <a:cs typeface="Arial"/>
              </a:rPr>
              <a:t>pure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0" dirty="0">
                <a:latin typeface="Arial"/>
                <a:cs typeface="Arial"/>
              </a:rPr>
              <a:t>vietato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conservarle.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" y="304801"/>
            <a:ext cx="9753600" cy="6355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57225" marR="6350" indent="-215265" algn="just">
              <a:lnSpc>
                <a:spcPct val="100000"/>
              </a:lnSpc>
              <a:buFont typeface="Symbol"/>
              <a:buChar char=""/>
              <a:tabLst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5" dirty="0">
                <a:latin typeface="Arial"/>
                <a:cs typeface="Arial"/>
              </a:rPr>
              <a:t>obbligo informarsi prima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maneggiare sostanze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5" dirty="0">
                <a:latin typeface="Arial"/>
                <a:cs typeface="Arial"/>
              </a:rPr>
              <a:t>materiali pericolosi sulle precauzioni </a:t>
            </a:r>
            <a:r>
              <a:rPr sz="1400" spc="20" dirty="0">
                <a:latin typeface="Arial"/>
                <a:cs typeface="Arial"/>
              </a:rPr>
              <a:t>da  </a:t>
            </a:r>
            <a:r>
              <a:rPr sz="1400" spc="15" dirty="0">
                <a:latin typeface="Arial"/>
                <a:cs typeface="Arial"/>
              </a:rPr>
              <a:t>prendere. Sostanze </a:t>
            </a:r>
            <a:r>
              <a:rPr sz="1400" spc="10" dirty="0">
                <a:latin typeface="Arial"/>
                <a:cs typeface="Arial"/>
              </a:rPr>
              <a:t>di tale tipo, in </a:t>
            </a:r>
            <a:r>
              <a:rPr sz="1400" spc="15" dirty="0">
                <a:latin typeface="Arial"/>
                <a:cs typeface="Arial"/>
              </a:rPr>
              <a:t>confezione </a:t>
            </a:r>
            <a:r>
              <a:rPr sz="1400" spc="10" dirty="0">
                <a:latin typeface="Arial"/>
                <a:cs typeface="Arial"/>
              </a:rPr>
              <a:t>originale, </a:t>
            </a:r>
            <a:r>
              <a:rPr sz="1400" spc="15" dirty="0">
                <a:latin typeface="Arial"/>
                <a:cs typeface="Arial"/>
              </a:rPr>
              <a:t>sono contrassegnate da </a:t>
            </a:r>
            <a:r>
              <a:rPr sz="1400" spc="10" dirty="0">
                <a:latin typeface="Arial"/>
                <a:cs typeface="Arial"/>
              </a:rPr>
              <a:t>un’etichetta </a:t>
            </a:r>
            <a:r>
              <a:rPr sz="1400" spc="15" dirty="0">
                <a:latin typeface="Arial"/>
                <a:cs typeface="Arial"/>
              </a:rPr>
              <a:t>con  un simbolo che ne </a:t>
            </a:r>
            <a:r>
              <a:rPr sz="1400" spc="10" dirty="0">
                <a:latin typeface="Arial"/>
                <a:cs typeface="Arial"/>
              </a:rPr>
              <a:t>indica la </a:t>
            </a:r>
            <a:r>
              <a:rPr sz="1400" spc="15" dirty="0">
                <a:latin typeface="Arial"/>
                <a:cs typeface="Arial"/>
              </a:rPr>
              <a:t>natura del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pericolo.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E’ </a:t>
            </a:r>
            <a:r>
              <a:rPr sz="1400" spc="15" dirty="0">
                <a:latin typeface="Arial"/>
                <a:cs typeface="Arial"/>
              </a:rPr>
              <a:t>da evitare </a:t>
            </a:r>
            <a:r>
              <a:rPr sz="1400" spc="10" dirty="0">
                <a:latin typeface="Arial"/>
                <a:cs typeface="Arial"/>
              </a:rPr>
              <a:t>l’uso </a:t>
            </a:r>
            <a:r>
              <a:rPr sz="1400" spc="15" dirty="0">
                <a:latin typeface="Arial"/>
                <a:cs typeface="Arial"/>
              </a:rPr>
              <a:t>di vetreria con bordi scheggiati </a:t>
            </a:r>
            <a:r>
              <a:rPr sz="1400" spc="20" dirty="0">
                <a:latin typeface="Arial"/>
                <a:cs typeface="Arial"/>
              </a:rPr>
              <a:t>o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crepe.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Per alcune esperienze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necessario usare guanti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protezione </a:t>
            </a:r>
            <a:r>
              <a:rPr sz="1400" spc="20" dirty="0">
                <a:latin typeface="Arial"/>
                <a:cs typeface="Arial"/>
              </a:rPr>
              <a:t>monouso </a:t>
            </a:r>
            <a:r>
              <a:rPr sz="1400" spc="10" dirty="0">
                <a:latin typeface="Arial"/>
                <a:cs typeface="Arial"/>
              </a:rPr>
              <a:t>, </a:t>
            </a:r>
            <a:r>
              <a:rPr sz="1400" spc="15" dirty="0">
                <a:latin typeface="Arial"/>
                <a:cs typeface="Arial"/>
              </a:rPr>
              <a:t>occhiali </a:t>
            </a:r>
            <a:r>
              <a:rPr sz="1400" spc="20" dirty="0">
                <a:latin typeface="Arial"/>
                <a:cs typeface="Arial"/>
              </a:rPr>
              <a:t>e</a:t>
            </a:r>
            <a:r>
              <a:rPr sz="1400" spc="229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mascherine</a:t>
            </a:r>
            <a:endParaRPr sz="1400" dirty="0">
              <a:latin typeface="Arial"/>
              <a:cs typeface="Arial"/>
            </a:endParaRPr>
          </a:p>
          <a:p>
            <a:pPr marL="657225">
              <a:lnSpc>
                <a:spcPct val="100000"/>
              </a:lnSpc>
            </a:pPr>
            <a:r>
              <a:rPr sz="1400" spc="5" dirty="0">
                <a:latin typeface="Arial"/>
                <a:cs typeface="Arial"/>
              </a:rPr>
              <a:t>.E’ </a:t>
            </a:r>
            <a:r>
              <a:rPr sz="1400" spc="15" dirty="0">
                <a:latin typeface="Arial"/>
                <a:cs typeface="Arial"/>
              </a:rPr>
              <a:t>compito dell’insegnante </a:t>
            </a:r>
            <a:r>
              <a:rPr sz="1400" spc="10" dirty="0">
                <a:latin typeface="Arial"/>
                <a:cs typeface="Arial"/>
              </a:rPr>
              <a:t>valutare tale</a:t>
            </a:r>
            <a:r>
              <a:rPr sz="1400" spc="6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necessità.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 marL="657225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E’vietato </a:t>
            </a:r>
            <a:r>
              <a:rPr sz="1400" spc="15" dirty="0">
                <a:latin typeface="Arial"/>
                <a:cs typeface="Arial"/>
              </a:rPr>
              <a:t>tenere telefoni </a:t>
            </a:r>
            <a:r>
              <a:rPr sz="1400" spc="10" dirty="0">
                <a:latin typeface="Arial"/>
                <a:cs typeface="Arial"/>
              </a:rPr>
              <a:t>cellulari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accesi.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marR="6350" indent="-215265">
              <a:lnSpc>
                <a:spcPct val="100000"/>
              </a:lnSpc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5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chiede di avere sempre </a:t>
            </a:r>
            <a:r>
              <a:rPr sz="1400" spc="10" dirty="0">
                <a:latin typeface="Arial"/>
                <a:cs typeface="Arial"/>
              </a:rPr>
              <a:t>il </a:t>
            </a:r>
            <a:r>
              <a:rPr sz="1400" spc="20" dirty="0">
                <a:latin typeface="Arial"/>
                <a:cs typeface="Arial"/>
              </a:rPr>
              <a:t>massimo </a:t>
            </a:r>
            <a:r>
              <a:rPr sz="1400" spc="15" dirty="0">
                <a:latin typeface="Arial"/>
                <a:cs typeface="Arial"/>
              </a:rPr>
              <a:t>rispetto </a:t>
            </a:r>
            <a:r>
              <a:rPr sz="1400" spc="10" dirty="0">
                <a:latin typeface="Arial"/>
                <a:cs typeface="Arial"/>
              </a:rPr>
              <a:t>della </a:t>
            </a:r>
            <a:r>
              <a:rPr sz="1400" spc="15" dirty="0">
                <a:latin typeface="Arial"/>
                <a:cs typeface="Arial"/>
              </a:rPr>
              <a:t>strumentazione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segnalare  immediatamente eventuali </a:t>
            </a:r>
            <a:r>
              <a:rPr sz="1400" spc="10" dirty="0">
                <a:latin typeface="Arial"/>
                <a:cs typeface="Arial"/>
              </a:rPr>
              <a:t>rotture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5" dirty="0">
                <a:latin typeface="Arial"/>
                <a:cs typeface="Arial"/>
              </a:rPr>
              <a:t>anomalie di funzionamento.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657225" marR="7620" indent="-215265"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studenti </a:t>
            </a:r>
            <a:r>
              <a:rPr sz="1400" spc="20" dirty="0">
                <a:latin typeface="Arial"/>
                <a:cs typeface="Arial"/>
              </a:rPr>
              <a:t>devono </a:t>
            </a:r>
            <a:r>
              <a:rPr sz="1400" spc="15" dirty="0">
                <a:latin typeface="Arial"/>
                <a:cs typeface="Arial"/>
              </a:rPr>
              <a:t>astenersi </a:t>
            </a:r>
            <a:r>
              <a:rPr sz="1400" spc="10" dirty="0">
                <a:latin typeface="Arial"/>
                <a:cs typeface="Arial"/>
              </a:rPr>
              <a:t>dall’effettuare </a:t>
            </a:r>
            <a:r>
              <a:rPr sz="1400" spc="15" dirty="0">
                <a:latin typeface="Arial"/>
                <a:cs typeface="Arial"/>
              </a:rPr>
              <a:t>manovre che possono compromettere </a:t>
            </a:r>
            <a:r>
              <a:rPr sz="1400" spc="10" dirty="0">
                <a:latin typeface="Arial"/>
                <a:cs typeface="Arial"/>
              </a:rPr>
              <a:t>la sicurezza  per le </a:t>
            </a:r>
            <a:r>
              <a:rPr sz="1400" spc="15" dirty="0">
                <a:latin typeface="Arial"/>
                <a:cs typeface="Arial"/>
              </a:rPr>
              <a:t>quali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sono  </a:t>
            </a:r>
            <a:r>
              <a:rPr sz="1400" spc="5" dirty="0">
                <a:latin typeface="Arial"/>
                <a:cs typeface="Arial"/>
              </a:rPr>
              <a:t>stati </a:t>
            </a:r>
            <a:r>
              <a:rPr sz="1400" spc="10" dirty="0">
                <a:latin typeface="Arial"/>
                <a:cs typeface="Arial"/>
              </a:rPr>
              <a:t>autorizzati </a:t>
            </a:r>
            <a:r>
              <a:rPr sz="1400" spc="20" dirty="0">
                <a:latin typeface="Arial"/>
                <a:cs typeface="Arial"/>
              </a:rPr>
              <a:t>e adeguatamente </a:t>
            </a:r>
            <a:r>
              <a:rPr sz="1400" spc="10" dirty="0">
                <a:latin typeface="Arial"/>
                <a:cs typeface="Arial"/>
              </a:rPr>
              <a:t>addestrati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cura del</a:t>
            </a:r>
            <a:r>
              <a:rPr sz="1400" spc="8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docente.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15" dirty="0">
                <a:solidFill>
                  <a:srgbClr val="0000FF"/>
                </a:solidFill>
                <a:latin typeface="Arial"/>
                <a:cs typeface="Arial"/>
              </a:rPr>
              <a:t>Precauzioni </a:t>
            </a:r>
            <a:r>
              <a:rPr sz="1600" b="1" spc="20" dirty="0">
                <a:solidFill>
                  <a:srgbClr val="0000FF"/>
                </a:solidFill>
                <a:latin typeface="Arial"/>
                <a:cs typeface="Arial"/>
              </a:rPr>
              <a:t>da </a:t>
            </a:r>
            <a:r>
              <a:rPr sz="1600" b="1" spc="15" dirty="0">
                <a:solidFill>
                  <a:srgbClr val="0000FF"/>
                </a:solidFill>
                <a:latin typeface="Arial"/>
                <a:cs typeface="Arial"/>
              </a:rPr>
              <a:t>adottare </a:t>
            </a:r>
            <a:r>
              <a:rPr sz="1600" b="1" spc="10" dirty="0" err="1">
                <a:solidFill>
                  <a:srgbClr val="0000FF"/>
                </a:solidFill>
                <a:latin typeface="Arial"/>
                <a:cs typeface="Arial"/>
              </a:rPr>
              <a:t>nell’utilizzo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10" dirty="0" smtClean="0">
                <a:solidFill>
                  <a:srgbClr val="0000FF"/>
                </a:solidFill>
                <a:latin typeface="Arial"/>
                <a:cs typeface="Arial"/>
              </a:rPr>
              <a:t>di:</a:t>
            </a:r>
            <a:r>
              <a:rPr lang="it-IT" sz="1600" dirty="0">
                <a:latin typeface="Arial"/>
                <a:cs typeface="Arial"/>
              </a:rPr>
              <a:t> </a:t>
            </a:r>
            <a:r>
              <a:rPr lang="it-IT" sz="1600" b="1" i="1" spc="15" dirty="0" smtClean="0">
                <a:solidFill>
                  <a:srgbClr val="0000FF"/>
                </a:solidFill>
                <a:latin typeface="Arial"/>
                <a:cs typeface="Arial"/>
              </a:rPr>
              <a:t>APPARATI</a:t>
            </a:r>
            <a:r>
              <a:rPr lang="it-IT" sz="1600" b="1" i="1" spc="-7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it-IT" sz="1600" b="1" i="1" spc="10" dirty="0" smtClean="0">
                <a:solidFill>
                  <a:srgbClr val="0000FF"/>
                </a:solidFill>
                <a:latin typeface="Arial"/>
                <a:cs typeface="Arial"/>
              </a:rPr>
              <a:t>ELETTRICI</a:t>
            </a:r>
          </a:p>
          <a:p>
            <a:pPr marL="12700">
              <a:lnSpc>
                <a:spcPct val="100000"/>
              </a:lnSpc>
            </a:pPr>
            <a:endParaRPr lang="it-IT" sz="1400" i="1" spc="1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  <a:p>
            <a:pPr marL="657225" marR="5080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Lo studente deve </a:t>
            </a:r>
            <a:r>
              <a:rPr sz="1400" spc="10" dirty="0">
                <a:latin typeface="Arial"/>
                <a:cs typeface="Arial"/>
              </a:rPr>
              <a:t>utilizzare </a:t>
            </a:r>
            <a:r>
              <a:rPr sz="1400" spc="15" dirty="0">
                <a:latin typeface="Arial"/>
                <a:cs typeface="Arial"/>
              </a:rPr>
              <a:t>esclusivamente l’apparecchiatura distribuita dall’insegnante che </a:t>
            </a:r>
            <a:r>
              <a:rPr sz="1400" spc="20" dirty="0">
                <a:latin typeface="Arial"/>
                <a:cs typeface="Arial"/>
              </a:rPr>
              <a:t>è  </a:t>
            </a:r>
            <a:r>
              <a:rPr sz="1400" spc="10" dirty="0">
                <a:latin typeface="Arial"/>
                <a:cs typeface="Arial"/>
              </a:rPr>
              <a:t>stata </a:t>
            </a:r>
            <a:r>
              <a:rPr sz="1400" spc="15" dirty="0">
                <a:latin typeface="Arial"/>
                <a:cs typeface="Arial"/>
              </a:rPr>
              <a:t>collaudata </a:t>
            </a:r>
            <a:r>
              <a:rPr sz="1400" spc="20" dirty="0">
                <a:latin typeface="Arial"/>
                <a:cs typeface="Arial"/>
              </a:rPr>
              <a:t>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verificata.</a:t>
            </a:r>
            <a:endParaRPr sz="1400" dirty="0">
              <a:latin typeface="Arial"/>
              <a:cs typeface="Arial"/>
            </a:endParaRPr>
          </a:p>
          <a:p>
            <a:pPr marL="657225" indent="-215265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Non usare </a:t>
            </a:r>
            <a:r>
              <a:rPr sz="1400" spc="20" dirty="0">
                <a:latin typeface="Arial"/>
                <a:cs typeface="Arial"/>
              </a:rPr>
              <a:t>mai </a:t>
            </a:r>
            <a:r>
              <a:rPr sz="1400" spc="15" dirty="0">
                <a:latin typeface="Arial"/>
                <a:cs typeface="Arial"/>
              </a:rPr>
              <a:t>adattatori </a:t>
            </a:r>
            <a:r>
              <a:rPr sz="1400" spc="10" dirty="0">
                <a:latin typeface="Arial"/>
                <a:cs typeface="Arial"/>
              </a:rPr>
              <a:t>multipli </a:t>
            </a:r>
            <a:r>
              <a:rPr sz="1400" spc="15" dirty="0">
                <a:latin typeface="Arial"/>
                <a:cs typeface="Arial"/>
              </a:rPr>
              <a:t>per collegare </a:t>
            </a:r>
            <a:r>
              <a:rPr sz="1400" spc="10" dirty="0">
                <a:latin typeface="Arial"/>
                <a:cs typeface="Arial"/>
              </a:rPr>
              <a:t>più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strumenti.</a:t>
            </a:r>
            <a:endParaRPr sz="1400" dirty="0">
              <a:latin typeface="Arial"/>
              <a:cs typeface="Arial"/>
            </a:endParaRPr>
          </a:p>
          <a:p>
            <a:pPr marL="657225" marR="5080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Riferire </a:t>
            </a:r>
            <a:r>
              <a:rPr sz="1400" spc="15" dirty="0">
                <a:latin typeface="Arial"/>
                <a:cs typeface="Arial"/>
              </a:rPr>
              <a:t>immediatamente </a:t>
            </a:r>
            <a:r>
              <a:rPr sz="1400" spc="10" dirty="0">
                <a:latin typeface="Arial"/>
                <a:cs typeface="Arial"/>
              </a:rPr>
              <a:t>al </a:t>
            </a:r>
            <a:r>
              <a:rPr sz="1400" spc="15" dirty="0">
                <a:latin typeface="Arial"/>
                <a:cs typeface="Arial"/>
              </a:rPr>
              <a:t>docente </a:t>
            </a:r>
            <a:r>
              <a:rPr sz="1400" spc="20" dirty="0">
                <a:latin typeface="Arial"/>
                <a:cs typeface="Arial"/>
              </a:rPr>
              <a:t>ogni mal </a:t>
            </a:r>
            <a:r>
              <a:rPr sz="1400" spc="15" dirty="0">
                <a:latin typeface="Arial"/>
                <a:cs typeface="Arial"/>
              </a:rPr>
              <a:t>funzionamento </a:t>
            </a:r>
            <a:r>
              <a:rPr sz="1400" spc="2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apparati </a:t>
            </a:r>
            <a:r>
              <a:rPr sz="1400" spc="10" dirty="0">
                <a:latin typeface="Arial"/>
                <a:cs typeface="Arial"/>
              </a:rPr>
              <a:t>elettrici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0" dirty="0">
                <a:latin typeface="Arial"/>
                <a:cs typeface="Arial"/>
              </a:rPr>
              <a:t>l’esistenza </a:t>
            </a:r>
            <a:r>
              <a:rPr sz="1400" spc="15" dirty="0">
                <a:latin typeface="Arial"/>
                <a:cs typeface="Arial"/>
              </a:rPr>
              <a:t>di  </a:t>
            </a:r>
            <a:r>
              <a:rPr sz="1400" spc="5" dirty="0">
                <a:latin typeface="Arial"/>
                <a:cs typeface="Arial"/>
              </a:rPr>
              <a:t>fili </a:t>
            </a:r>
            <a:r>
              <a:rPr sz="1400" spc="10" dirty="0">
                <a:latin typeface="Arial"/>
                <a:cs typeface="Arial"/>
              </a:rPr>
              <a:t>elettrici </a:t>
            </a:r>
            <a:r>
              <a:rPr sz="1400" spc="15" dirty="0">
                <a:latin typeface="Arial"/>
                <a:cs typeface="Arial"/>
              </a:rPr>
              <a:t>consunti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di spine </a:t>
            </a:r>
            <a:r>
              <a:rPr sz="1400" spc="20" dirty="0">
                <a:latin typeface="Arial"/>
                <a:cs typeface="Arial"/>
              </a:rPr>
              <a:t>o prese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danneggiate.</a:t>
            </a:r>
            <a:endParaRPr sz="1400" dirty="0">
              <a:latin typeface="Arial"/>
              <a:cs typeface="Arial"/>
            </a:endParaRPr>
          </a:p>
          <a:p>
            <a:pPr marL="657225" marR="6350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caso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mal </a:t>
            </a:r>
            <a:r>
              <a:rPr sz="1400" spc="15" dirty="0">
                <a:latin typeface="Arial"/>
                <a:cs typeface="Arial"/>
              </a:rPr>
              <a:t>funzionamento </a:t>
            </a:r>
            <a:r>
              <a:rPr sz="1400" spc="2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un apparato </a:t>
            </a:r>
            <a:r>
              <a:rPr sz="1400" spc="10" dirty="0">
                <a:latin typeface="Arial"/>
                <a:cs typeface="Arial"/>
              </a:rPr>
              <a:t>elettrico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indispensabile interrompere </a:t>
            </a:r>
            <a:r>
              <a:rPr sz="1400" spc="10" dirty="0">
                <a:latin typeface="Arial"/>
                <a:cs typeface="Arial"/>
              </a:rPr>
              <a:t>il  </a:t>
            </a:r>
            <a:r>
              <a:rPr sz="1400" spc="15" dirty="0">
                <a:latin typeface="Arial"/>
                <a:cs typeface="Arial"/>
              </a:rPr>
              <a:t>collegamento </a:t>
            </a:r>
            <a:r>
              <a:rPr sz="1400" spc="10" dirty="0">
                <a:latin typeface="Arial"/>
                <a:cs typeface="Arial"/>
              </a:rPr>
              <a:t>con la </a:t>
            </a:r>
            <a:r>
              <a:rPr sz="1400" spc="15" dirty="0">
                <a:latin typeface="Arial"/>
                <a:cs typeface="Arial"/>
              </a:rPr>
              <a:t>rete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richiedere </a:t>
            </a:r>
            <a:r>
              <a:rPr sz="1400" spc="25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intervento tecnico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adeguato.</a:t>
            </a:r>
            <a:endParaRPr sz="1400" dirty="0">
              <a:latin typeface="Arial"/>
              <a:cs typeface="Arial"/>
            </a:endParaRPr>
          </a:p>
          <a:p>
            <a:pPr marL="657225" marR="6350" indent="-215265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0" dirty="0">
                <a:latin typeface="Arial"/>
                <a:cs typeface="Arial"/>
              </a:rPr>
              <a:t>Evitare </a:t>
            </a:r>
            <a:r>
              <a:rPr sz="1400" spc="15" dirty="0">
                <a:latin typeface="Arial"/>
                <a:cs typeface="Arial"/>
              </a:rPr>
              <a:t>di posizionare apparecchiature ad </a:t>
            </a:r>
            <a:r>
              <a:rPr sz="1400" spc="10" dirty="0">
                <a:latin typeface="Arial"/>
                <a:cs typeface="Arial"/>
              </a:rPr>
              <a:t>alto </a:t>
            </a:r>
            <a:r>
              <a:rPr sz="1400" spc="15" dirty="0">
                <a:latin typeface="Arial"/>
                <a:cs typeface="Arial"/>
              </a:rPr>
              <a:t>voltaggio vicino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sostanze infiammabili </a:t>
            </a:r>
            <a:r>
              <a:rPr sz="1400" spc="20" dirty="0">
                <a:latin typeface="Arial"/>
                <a:cs typeface="Arial"/>
              </a:rPr>
              <a:t>o  </a:t>
            </a:r>
            <a:r>
              <a:rPr sz="1400" spc="10" dirty="0">
                <a:latin typeface="Arial"/>
                <a:cs typeface="Arial"/>
              </a:rPr>
              <a:t>esplosivi.</a:t>
            </a:r>
            <a:endParaRPr sz="1400" dirty="0">
              <a:latin typeface="Arial"/>
              <a:cs typeface="Arial"/>
            </a:endParaRPr>
          </a:p>
          <a:p>
            <a:pPr marL="657225" indent="-215265">
              <a:lnSpc>
                <a:spcPct val="100000"/>
              </a:lnSpc>
              <a:spcBef>
                <a:spcPts val="60"/>
              </a:spcBef>
              <a:buFont typeface="Symbol"/>
              <a:buChar char=""/>
              <a:tabLst>
                <a:tab pos="657225" algn="l"/>
                <a:tab pos="657860" algn="l"/>
              </a:tabLst>
            </a:pPr>
            <a:r>
              <a:rPr sz="1400" spc="15" dirty="0">
                <a:latin typeface="Arial"/>
                <a:cs typeface="Arial"/>
              </a:rPr>
              <a:t>Non usare apparecchiature </a:t>
            </a:r>
            <a:r>
              <a:rPr sz="1400" spc="10" dirty="0">
                <a:latin typeface="Arial"/>
                <a:cs typeface="Arial"/>
              </a:rPr>
              <a:t>elettriche </a:t>
            </a:r>
            <a:r>
              <a:rPr sz="1400" spc="15" dirty="0">
                <a:latin typeface="Arial"/>
                <a:cs typeface="Arial"/>
              </a:rPr>
              <a:t>con </a:t>
            </a:r>
            <a:r>
              <a:rPr sz="1400" spc="20" dirty="0">
                <a:latin typeface="Arial"/>
                <a:cs typeface="Arial"/>
              </a:rPr>
              <a:t>mani e/o </a:t>
            </a:r>
            <a:r>
              <a:rPr sz="1400" spc="15" dirty="0">
                <a:latin typeface="Arial"/>
                <a:cs typeface="Arial"/>
              </a:rPr>
              <a:t>piedi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bagnati.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 flipV="1">
            <a:off x="425403" y="6596539"/>
            <a:ext cx="18419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Symbol"/>
                <a:cs typeface="Symbol"/>
              </a:rPr>
              <a:t>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6553200"/>
            <a:ext cx="91440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caso di incendio </a:t>
            </a:r>
            <a:r>
              <a:rPr sz="1400" spc="10" dirty="0">
                <a:latin typeface="Arial"/>
                <a:cs typeface="Arial"/>
              </a:rPr>
              <a:t>togliere subito </a:t>
            </a:r>
            <a:r>
              <a:rPr sz="1400" spc="15" dirty="0">
                <a:latin typeface="Arial"/>
                <a:cs typeface="Arial"/>
              </a:rPr>
              <a:t>la tensione.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usare acqua per </a:t>
            </a:r>
            <a:r>
              <a:rPr sz="1400" spc="10" dirty="0">
                <a:latin typeface="Arial"/>
                <a:cs typeface="Arial"/>
              </a:rPr>
              <a:t>lo </a:t>
            </a:r>
            <a:r>
              <a:rPr sz="1400" spc="15" dirty="0">
                <a:latin typeface="Arial"/>
                <a:cs typeface="Arial"/>
              </a:rPr>
              <a:t>spegnimento, </a:t>
            </a:r>
            <a:r>
              <a:rPr sz="1400" spc="10" dirty="0">
                <a:latin typeface="Arial"/>
                <a:cs typeface="Arial"/>
              </a:rPr>
              <a:t>per </a:t>
            </a:r>
            <a:r>
              <a:rPr sz="1400" spc="15" dirty="0">
                <a:latin typeface="Arial"/>
                <a:cs typeface="Arial"/>
              </a:rPr>
              <a:t>evitare  </a:t>
            </a:r>
            <a:r>
              <a:rPr sz="1400" spc="10" dirty="0">
                <a:latin typeface="Arial"/>
                <a:cs typeface="Arial"/>
              </a:rPr>
              <a:t>folgorazioni, </a:t>
            </a:r>
            <a:r>
              <a:rPr sz="1400" spc="25" dirty="0">
                <a:latin typeface="Arial"/>
                <a:cs typeface="Arial"/>
              </a:rPr>
              <a:t>ma </a:t>
            </a:r>
            <a:r>
              <a:rPr sz="1400" spc="10" dirty="0">
                <a:latin typeface="Arial"/>
                <a:cs typeface="Arial"/>
              </a:rPr>
              <a:t>estintori </a:t>
            </a:r>
            <a:r>
              <a:rPr sz="1400" spc="2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CO</a:t>
            </a:r>
            <a:r>
              <a:rPr sz="1400" spc="22" baseline="-13888" dirty="0">
                <a:latin typeface="Arial"/>
                <a:cs typeface="Arial"/>
              </a:rPr>
              <a:t>2.</a:t>
            </a:r>
            <a:endParaRPr sz="1400" baseline="-13888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6200" y="685800"/>
            <a:ext cx="9906000" cy="5693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dei </a:t>
            </a: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fornelli elettrici </a:t>
            </a:r>
            <a:r>
              <a:rPr sz="1400" i="1" spc="2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generatori </a:t>
            </a: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di</a:t>
            </a:r>
            <a:r>
              <a:rPr sz="1400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5" dirty="0" err="1">
                <a:solidFill>
                  <a:srgbClr val="0000FF"/>
                </a:solidFill>
                <a:latin typeface="Arial"/>
                <a:cs typeface="Arial"/>
              </a:rPr>
              <a:t>vapore</a:t>
            </a:r>
            <a:r>
              <a:rPr sz="1400" spc="15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spc="1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  <a:p>
            <a:pPr marL="12700" marR="506095">
              <a:lnSpc>
                <a:spcPct val="100000"/>
              </a:lnSpc>
              <a:spcBef>
                <a:spcPts val="10"/>
              </a:spcBef>
            </a:pPr>
            <a:r>
              <a:rPr sz="1400" spc="10" dirty="0">
                <a:latin typeface="Arial"/>
                <a:cs typeface="Arial"/>
              </a:rPr>
              <a:t>Nell’utilizzo </a:t>
            </a:r>
            <a:r>
              <a:rPr sz="1400" spc="15" dirty="0">
                <a:latin typeface="Arial"/>
                <a:cs typeface="Arial"/>
              </a:rPr>
              <a:t>dei fornelli </a:t>
            </a:r>
            <a:r>
              <a:rPr sz="1400" spc="10" dirty="0">
                <a:latin typeface="Arial"/>
                <a:cs typeface="Arial"/>
              </a:rPr>
              <a:t>elettrici gli allievi </a:t>
            </a:r>
            <a:r>
              <a:rPr sz="1400" spc="15" dirty="0">
                <a:latin typeface="Arial"/>
                <a:cs typeface="Arial"/>
              </a:rPr>
              <a:t>devono far attenzione </a:t>
            </a:r>
            <a:r>
              <a:rPr sz="1400" spc="20" dirty="0">
                <a:latin typeface="Arial"/>
                <a:cs typeface="Arial"/>
              </a:rPr>
              <a:t>a non </a:t>
            </a:r>
            <a:r>
              <a:rPr sz="1400" spc="15" dirty="0">
                <a:latin typeface="Arial"/>
                <a:cs typeface="Arial"/>
              </a:rPr>
              <a:t>toccare </a:t>
            </a:r>
            <a:r>
              <a:rPr sz="1400" spc="10" dirty="0">
                <a:latin typeface="Arial"/>
                <a:cs typeface="Arial"/>
              </a:rPr>
              <a:t>la piastra </a:t>
            </a:r>
            <a:r>
              <a:rPr sz="1400" spc="15" dirty="0">
                <a:latin typeface="Arial"/>
                <a:cs typeface="Arial"/>
              </a:rPr>
              <a:t>scaldante  onde evitare </a:t>
            </a:r>
            <a:r>
              <a:rPr sz="1400" spc="10" dirty="0">
                <a:latin typeface="Arial"/>
                <a:cs typeface="Arial"/>
              </a:rPr>
              <a:t>ustioni. </a:t>
            </a:r>
            <a:r>
              <a:rPr sz="1400" spc="15" dirty="0">
                <a:latin typeface="Arial"/>
                <a:cs typeface="Arial"/>
              </a:rPr>
              <a:t>L’accensione del </a:t>
            </a:r>
            <a:r>
              <a:rPr sz="1400" spc="10" dirty="0">
                <a:latin typeface="Arial"/>
                <a:cs typeface="Arial"/>
              </a:rPr>
              <a:t>fornello </a:t>
            </a:r>
            <a:r>
              <a:rPr sz="1400" spc="15" dirty="0">
                <a:latin typeface="Arial"/>
                <a:cs typeface="Arial"/>
              </a:rPr>
              <a:t>stesso deve essere eseguita </a:t>
            </a:r>
            <a:r>
              <a:rPr sz="1400" spc="20" dirty="0">
                <a:latin typeface="Arial"/>
                <a:cs typeface="Arial"/>
              </a:rPr>
              <a:t>dopo </a:t>
            </a:r>
            <a:r>
              <a:rPr sz="1400" spc="10" dirty="0">
                <a:latin typeface="Arial"/>
                <a:cs typeface="Arial"/>
              </a:rPr>
              <a:t>aver chiesto  l’autorizzazione</a:t>
            </a:r>
            <a:r>
              <a:rPr sz="1400" spc="5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dell’insegnate.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dei termometri </a:t>
            </a:r>
            <a:r>
              <a:rPr sz="1400" i="1" spc="2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400" i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5" dirty="0" err="1">
                <a:solidFill>
                  <a:srgbClr val="0000FF"/>
                </a:solidFill>
                <a:latin typeface="Arial"/>
                <a:cs typeface="Arial"/>
              </a:rPr>
              <a:t>mercurio</a:t>
            </a:r>
            <a:r>
              <a:rPr sz="1400" i="1" spc="15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i="1" spc="1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  <a:p>
            <a:pPr marL="12700" marR="692785"/>
            <a:r>
              <a:rPr sz="1400" spc="5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devono </a:t>
            </a:r>
            <a:r>
              <a:rPr sz="1400" spc="10" dirty="0">
                <a:latin typeface="Arial"/>
                <a:cs typeface="Arial"/>
              </a:rPr>
              <a:t>utilizzare </a:t>
            </a:r>
            <a:r>
              <a:rPr sz="1400" spc="15" dirty="0">
                <a:latin typeface="Arial"/>
                <a:cs typeface="Arial"/>
              </a:rPr>
              <a:t>termometri </a:t>
            </a:r>
            <a:r>
              <a:rPr sz="1400" spc="20" dirty="0">
                <a:latin typeface="Arial"/>
                <a:cs typeface="Arial"/>
              </a:rPr>
              <a:t>a </a:t>
            </a:r>
            <a:r>
              <a:rPr sz="1400" spc="15" dirty="0">
                <a:latin typeface="Arial"/>
                <a:cs typeface="Arial"/>
              </a:rPr>
              <a:t>mercurio con particolare attenzione data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loro </a:t>
            </a:r>
            <a:r>
              <a:rPr sz="1400" spc="10" dirty="0">
                <a:latin typeface="Arial"/>
                <a:cs typeface="Arial"/>
              </a:rPr>
              <a:t>fragilità </a:t>
            </a:r>
            <a:r>
              <a:rPr sz="1400" spc="15" dirty="0">
                <a:latin typeface="Arial"/>
                <a:cs typeface="Arial"/>
              </a:rPr>
              <a:t>per  </a:t>
            </a:r>
            <a:r>
              <a:rPr sz="1400" spc="10" dirty="0">
                <a:latin typeface="Arial"/>
                <a:cs typeface="Arial"/>
              </a:rPr>
              <a:t>evitare </a:t>
            </a:r>
            <a:r>
              <a:rPr sz="1400" spc="15" dirty="0">
                <a:latin typeface="Arial"/>
                <a:cs typeface="Arial"/>
              </a:rPr>
              <a:t>cadute </a:t>
            </a:r>
            <a:r>
              <a:rPr sz="1400" spc="20" dirty="0">
                <a:latin typeface="Arial"/>
                <a:cs typeface="Arial"/>
              </a:rPr>
              <a:t>o </a:t>
            </a:r>
            <a:r>
              <a:rPr sz="1400" spc="10" dirty="0">
                <a:latin typeface="Arial"/>
                <a:cs typeface="Arial"/>
              </a:rPr>
              <a:t>urti </a:t>
            </a:r>
            <a:r>
              <a:rPr sz="1400" spc="15" dirty="0">
                <a:latin typeface="Arial"/>
                <a:cs typeface="Arial"/>
              </a:rPr>
              <a:t>che ne provochino </a:t>
            </a:r>
            <a:r>
              <a:rPr sz="1400" spc="10" dirty="0">
                <a:latin typeface="Arial"/>
                <a:cs typeface="Arial"/>
              </a:rPr>
              <a:t>la rottura. </a:t>
            </a:r>
            <a:r>
              <a:rPr sz="1400" spc="15" dirty="0">
                <a:latin typeface="Arial"/>
                <a:cs typeface="Arial"/>
              </a:rPr>
              <a:t>Nel caso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una </a:t>
            </a:r>
            <a:r>
              <a:rPr sz="1400" spc="15" dirty="0">
                <a:latin typeface="Arial"/>
                <a:cs typeface="Arial"/>
              </a:rPr>
              <a:t>rottura accidentale</a:t>
            </a:r>
            <a:r>
              <a:rPr sz="1400" spc="4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gli</a:t>
            </a:r>
            <a:endParaRPr sz="1400" dirty="0">
              <a:latin typeface="Arial"/>
              <a:cs typeface="Arial"/>
            </a:endParaRPr>
          </a:p>
          <a:p>
            <a:pPr marL="12700" marR="464820">
              <a:spcBef>
                <a:spcPts val="25"/>
              </a:spcBef>
            </a:pPr>
            <a:r>
              <a:rPr sz="1400" spc="10" dirty="0">
                <a:latin typeface="Arial"/>
                <a:cs typeface="Arial"/>
              </a:rPr>
              <a:t>allievi </a:t>
            </a:r>
            <a:r>
              <a:rPr sz="1400" spc="15" dirty="0">
                <a:latin typeface="Arial"/>
                <a:cs typeface="Arial"/>
              </a:rPr>
              <a:t>devono prontamente </a:t>
            </a:r>
            <a:r>
              <a:rPr sz="1400" spc="10" dirty="0">
                <a:latin typeface="Arial"/>
                <a:cs typeface="Arial"/>
              </a:rPr>
              <a:t>avvisare </a:t>
            </a:r>
            <a:r>
              <a:rPr sz="1400" spc="15" dirty="0">
                <a:latin typeface="Arial"/>
                <a:cs typeface="Arial"/>
              </a:rPr>
              <a:t>l’insegnante che dovrà provvedere </a:t>
            </a:r>
            <a:r>
              <a:rPr sz="1400" spc="10" dirty="0">
                <a:latin typeface="Arial"/>
                <a:cs typeface="Arial"/>
              </a:rPr>
              <a:t>al </a:t>
            </a:r>
            <a:r>
              <a:rPr sz="1400" spc="20" dirty="0">
                <a:latin typeface="Arial"/>
                <a:cs typeface="Arial"/>
              </a:rPr>
              <a:t>recupero </a:t>
            </a:r>
            <a:r>
              <a:rPr sz="1400" spc="15" dirty="0">
                <a:latin typeface="Arial"/>
                <a:cs typeface="Arial"/>
              </a:rPr>
              <a:t>del materiale  </a:t>
            </a:r>
            <a:r>
              <a:rPr sz="1400" spc="10" dirty="0">
                <a:latin typeface="Arial"/>
                <a:cs typeface="Arial"/>
              </a:rPr>
              <a:t>con le </a:t>
            </a:r>
            <a:r>
              <a:rPr sz="1400" spc="15" dirty="0">
                <a:latin typeface="Arial"/>
                <a:cs typeface="Arial"/>
              </a:rPr>
              <a:t>protezioni del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caso.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della</a:t>
            </a:r>
            <a:r>
              <a:rPr sz="1400" i="1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0" dirty="0" err="1">
                <a:solidFill>
                  <a:srgbClr val="0000FF"/>
                </a:solidFill>
                <a:latin typeface="Arial"/>
                <a:cs typeface="Arial"/>
              </a:rPr>
              <a:t>vetreria</a:t>
            </a:r>
            <a:r>
              <a:rPr sz="1400" i="1" spc="10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i="1" spc="10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/>
            <a:endParaRPr sz="1400" dirty="0">
              <a:latin typeface="Arial"/>
              <a:cs typeface="Arial"/>
            </a:endParaRPr>
          </a:p>
          <a:p>
            <a:pPr marL="12700" marR="875665">
              <a:spcBef>
                <a:spcPts val="25"/>
              </a:spcBef>
            </a:pPr>
            <a:r>
              <a:rPr sz="1400" spc="10" dirty="0">
                <a:latin typeface="Arial"/>
                <a:cs typeface="Arial"/>
              </a:rPr>
              <a:t>Gli allievi </a:t>
            </a:r>
            <a:r>
              <a:rPr sz="1400" spc="15" dirty="0">
                <a:latin typeface="Arial"/>
                <a:cs typeface="Arial"/>
              </a:rPr>
              <a:t>dovranno maneggiare con attenzione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spc="15" dirty="0">
                <a:latin typeface="Arial"/>
                <a:cs typeface="Arial"/>
              </a:rPr>
              <a:t>materiali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vetro (becher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provette) </a:t>
            </a:r>
            <a:r>
              <a:rPr sz="1400" spc="20" dirty="0">
                <a:latin typeface="Arial"/>
                <a:cs typeface="Arial"/>
              </a:rPr>
              <a:t>per  </a:t>
            </a:r>
            <a:r>
              <a:rPr sz="1400" spc="10" dirty="0">
                <a:latin typeface="Arial"/>
                <a:cs typeface="Arial"/>
              </a:rPr>
              <a:t>evitare la </a:t>
            </a:r>
            <a:r>
              <a:rPr sz="1400" spc="15" dirty="0">
                <a:latin typeface="Arial"/>
                <a:cs typeface="Arial"/>
              </a:rPr>
              <a:t>loro rottura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la formazione di schegge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vetrose.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dei calorimetri ad</a:t>
            </a:r>
            <a:r>
              <a:rPr sz="1400" i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5" dirty="0" err="1">
                <a:solidFill>
                  <a:srgbClr val="0000FF"/>
                </a:solidFill>
                <a:latin typeface="Arial"/>
                <a:cs typeface="Arial"/>
              </a:rPr>
              <a:t>acqua</a:t>
            </a:r>
            <a:r>
              <a:rPr sz="1400" i="1" spc="15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i="1" spc="1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1400" dirty="0">
              <a:latin typeface="Arial"/>
              <a:cs typeface="Arial"/>
            </a:endParaRPr>
          </a:p>
          <a:p>
            <a:pPr marL="12700" marR="659130">
              <a:lnSpc>
                <a:spcPct val="100000"/>
              </a:lnSpc>
            </a:pPr>
            <a:r>
              <a:rPr sz="1400" spc="10" dirty="0">
                <a:latin typeface="Arial"/>
                <a:cs typeface="Arial"/>
              </a:rPr>
              <a:t>Gli allievi </a:t>
            </a:r>
            <a:r>
              <a:rPr sz="1400" spc="15" dirty="0">
                <a:latin typeface="Arial"/>
                <a:cs typeface="Arial"/>
              </a:rPr>
              <a:t>dovranno porre particolare attenzione nello svuotamento dei calorimentri ad acqua  </a:t>
            </a:r>
            <a:r>
              <a:rPr sz="1400" spc="10" dirty="0">
                <a:latin typeface="Arial"/>
                <a:cs typeface="Arial"/>
              </a:rPr>
              <a:t>nel </a:t>
            </a:r>
            <a:r>
              <a:rPr sz="1400" spc="15" dirty="0">
                <a:latin typeface="Arial"/>
                <a:cs typeface="Arial"/>
              </a:rPr>
              <a:t>lavandino del laboratorio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quanto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parte interna dei calorimetri (particolarmente </a:t>
            </a:r>
            <a:r>
              <a:rPr sz="1400" spc="10" dirty="0">
                <a:latin typeface="Arial"/>
                <a:cs typeface="Arial"/>
              </a:rPr>
              <a:t>fragile)  </a:t>
            </a:r>
            <a:r>
              <a:rPr sz="1400" spc="5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potrebbe </a:t>
            </a:r>
            <a:r>
              <a:rPr sz="1400" spc="10" dirty="0">
                <a:latin typeface="Arial"/>
                <a:cs typeface="Arial"/>
              </a:rPr>
              <a:t>sfilare </a:t>
            </a:r>
            <a:r>
              <a:rPr sz="1400" spc="15" dirty="0">
                <a:latin typeface="Arial"/>
                <a:cs typeface="Arial"/>
              </a:rPr>
              <a:t>dalla protezione esterna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plastica rigida procandone </a:t>
            </a:r>
            <a:r>
              <a:rPr sz="1400" spc="10" dirty="0">
                <a:latin typeface="Arial"/>
                <a:cs typeface="Arial"/>
              </a:rPr>
              <a:t>la rottura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0" dirty="0">
                <a:latin typeface="Arial"/>
                <a:cs typeface="Arial"/>
              </a:rPr>
              <a:t>la  </a:t>
            </a:r>
            <a:r>
              <a:rPr sz="1400" spc="15" dirty="0">
                <a:latin typeface="Arial"/>
                <a:cs typeface="Arial"/>
              </a:rPr>
              <a:t>frammentazione </a:t>
            </a:r>
            <a:r>
              <a:rPr sz="1400" spc="10" dirty="0">
                <a:latin typeface="Arial"/>
                <a:cs typeface="Arial"/>
              </a:rPr>
              <a:t>in piccole </a:t>
            </a:r>
            <a:r>
              <a:rPr sz="1400" spc="15" dirty="0">
                <a:latin typeface="Arial"/>
                <a:cs typeface="Arial"/>
              </a:rPr>
              <a:t>schegge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vetrose.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075"/>
              </a:lnSpc>
            </a:pP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utilizzo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dei banchi con alimentazione </a:t>
            </a:r>
            <a:r>
              <a:rPr sz="1400" i="1" spc="10" dirty="0">
                <a:solidFill>
                  <a:srgbClr val="0000FF"/>
                </a:solidFill>
                <a:latin typeface="Arial"/>
                <a:cs typeface="Arial"/>
              </a:rPr>
              <a:t>elettrica </a:t>
            </a:r>
            <a:r>
              <a:rPr sz="1400" i="1" spc="20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tensione</a:t>
            </a:r>
            <a:r>
              <a:rPr sz="1400" i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i="1" spc="15" dirty="0">
                <a:solidFill>
                  <a:srgbClr val="0000FF"/>
                </a:solidFill>
                <a:latin typeface="Arial"/>
                <a:cs typeface="Arial"/>
              </a:rPr>
              <a:t>220v</a:t>
            </a:r>
            <a:r>
              <a:rPr sz="1400" i="1" spc="15" dirty="0" smtClean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lang="it-IT" sz="1400" i="1" spc="1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ts val="1075"/>
              </a:lnSpc>
            </a:pPr>
            <a:endParaRPr sz="1400" dirty="0">
              <a:latin typeface="Arial"/>
              <a:cs typeface="Arial"/>
            </a:endParaRPr>
          </a:p>
          <a:p>
            <a:pPr marL="12700"/>
            <a:r>
              <a:rPr sz="1400" spc="15" dirty="0">
                <a:latin typeface="Arial"/>
                <a:cs typeface="Arial"/>
              </a:rPr>
              <a:t>L’alimentazione </a:t>
            </a:r>
            <a:r>
              <a:rPr sz="1400" spc="10" dirty="0">
                <a:latin typeface="Arial"/>
                <a:cs typeface="Arial"/>
              </a:rPr>
              <a:t>dei </a:t>
            </a:r>
            <a:r>
              <a:rPr sz="1400" spc="15" dirty="0">
                <a:latin typeface="Arial"/>
                <a:cs typeface="Arial"/>
              </a:rPr>
              <a:t>banchi del laboratorio viene </a:t>
            </a:r>
            <a:r>
              <a:rPr sz="1400" spc="10" dirty="0">
                <a:latin typeface="Arial"/>
                <a:cs typeface="Arial"/>
              </a:rPr>
              <a:t>effettuata </a:t>
            </a:r>
            <a:r>
              <a:rPr sz="1400" spc="15" dirty="0">
                <a:latin typeface="Arial"/>
                <a:cs typeface="Arial"/>
              </a:rPr>
              <a:t>solamente dagli insegnanti.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5" dirty="0" err="1" smtClean="0">
                <a:latin typeface="Arial"/>
                <a:cs typeface="Arial"/>
              </a:rPr>
              <a:t>Gli</a:t>
            </a:r>
            <a:r>
              <a:rPr lang="it-IT" sz="1400" spc="15" dirty="0" smtClean="0">
                <a:latin typeface="Arial"/>
                <a:cs typeface="Arial"/>
              </a:rPr>
              <a:t> </a:t>
            </a:r>
            <a:r>
              <a:rPr sz="1400" spc="10" dirty="0" err="1" smtClean="0">
                <a:latin typeface="Arial"/>
                <a:cs typeface="Arial"/>
              </a:rPr>
              <a:t>studenti</a:t>
            </a:r>
            <a:r>
              <a:rPr sz="1400" spc="10" dirty="0">
                <a:latin typeface="Arial"/>
                <a:cs typeface="Arial"/>
              </a:rPr>
              <a:t>, </a:t>
            </a:r>
            <a:r>
              <a:rPr sz="1400" spc="20" dirty="0">
                <a:latin typeface="Arial"/>
                <a:cs typeface="Arial"/>
              </a:rPr>
              <a:t>prima </a:t>
            </a:r>
            <a:r>
              <a:rPr sz="1400" spc="15" dirty="0">
                <a:latin typeface="Arial"/>
                <a:cs typeface="Arial"/>
              </a:rPr>
              <a:t>di </a:t>
            </a:r>
            <a:r>
              <a:rPr sz="1400" spc="20" dirty="0" smtClean="0">
                <a:latin typeface="Arial"/>
                <a:cs typeface="Arial"/>
              </a:rPr>
              <a:t>dare</a:t>
            </a:r>
            <a:endParaRPr lang="it-IT" sz="1400" spc="20" dirty="0" smtClean="0">
              <a:latin typeface="Arial"/>
              <a:cs typeface="Arial"/>
            </a:endParaRPr>
          </a:p>
          <a:p>
            <a:pPr marL="12700"/>
            <a:r>
              <a:rPr sz="1400" spc="20" dirty="0" smtClean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tensione </a:t>
            </a:r>
            <a:r>
              <a:rPr sz="1400" spc="10" dirty="0">
                <a:latin typeface="Arial"/>
                <a:cs typeface="Arial"/>
              </a:rPr>
              <a:t>alle </a:t>
            </a:r>
            <a:r>
              <a:rPr sz="1400" spc="15" dirty="0">
                <a:latin typeface="Arial"/>
                <a:cs typeface="Arial"/>
              </a:rPr>
              <a:t>apparecchiature, dovranno avere </a:t>
            </a:r>
            <a:r>
              <a:rPr sz="1400" spc="10" dirty="0">
                <a:latin typeface="Arial"/>
                <a:cs typeface="Arial"/>
              </a:rPr>
              <a:t>l’autorizzazione</a:t>
            </a:r>
            <a:r>
              <a:rPr sz="1400" spc="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dell’insegnante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2802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16" y="838200"/>
            <a:ext cx="9829800" cy="50321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Precauzioni </a:t>
            </a:r>
            <a:r>
              <a:rPr sz="1400" b="1" spc="10" dirty="0">
                <a:solidFill>
                  <a:srgbClr val="0000FF"/>
                </a:solidFill>
                <a:latin typeface="Arial"/>
                <a:cs typeface="Arial"/>
              </a:rPr>
              <a:t>nell’utilizzo </a:t>
            </a:r>
            <a:r>
              <a:rPr sz="1400" b="1" spc="20" dirty="0">
                <a:solidFill>
                  <a:srgbClr val="0000FF"/>
                </a:solidFill>
                <a:latin typeface="Arial"/>
                <a:cs typeface="Arial"/>
              </a:rPr>
              <a:t>di sostanze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tossiche-nocive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/>
            <a:r>
              <a:rPr sz="1400" spc="15" dirty="0">
                <a:latin typeface="Arial"/>
                <a:cs typeface="Arial"/>
              </a:rPr>
              <a:t>Le sostanze tossiche </a:t>
            </a:r>
            <a:r>
              <a:rPr sz="1400" spc="20" dirty="0">
                <a:latin typeface="Arial"/>
                <a:cs typeface="Arial"/>
              </a:rPr>
              <a:t>sono </a:t>
            </a:r>
            <a:r>
              <a:rPr sz="1400" spc="15" dirty="0">
                <a:latin typeface="Arial"/>
                <a:cs typeface="Arial"/>
              </a:rPr>
              <a:t>segnalate da apposite </a:t>
            </a:r>
            <a:r>
              <a:rPr sz="1400" spc="10" dirty="0">
                <a:latin typeface="Arial"/>
                <a:cs typeface="Arial"/>
              </a:rPr>
              <a:t>etichette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vanno </a:t>
            </a:r>
            <a:r>
              <a:rPr sz="1400" spc="10" dirty="0">
                <a:latin typeface="Arial"/>
                <a:cs typeface="Arial"/>
              </a:rPr>
              <a:t>trattate </a:t>
            </a:r>
            <a:r>
              <a:rPr sz="1400" spc="15" dirty="0">
                <a:latin typeface="Arial"/>
                <a:cs typeface="Arial"/>
              </a:rPr>
              <a:t>con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massima attenzione  </a:t>
            </a:r>
            <a:r>
              <a:rPr sz="1400" spc="10" dirty="0">
                <a:latin typeface="Arial"/>
                <a:cs typeface="Arial"/>
              </a:rPr>
              <a:t>per </a:t>
            </a:r>
            <a:r>
              <a:rPr sz="1400" spc="15" dirty="0">
                <a:latin typeface="Arial"/>
                <a:cs typeface="Arial"/>
              </a:rPr>
              <a:t>evitare ingestione,contatto cutaneo </a:t>
            </a:r>
            <a:r>
              <a:rPr sz="1400" spc="20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inalazione.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441959" marR="7620" indent="-214629"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Indossare sempre camice,occhiali ,guanti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mascherina adeguati </a:t>
            </a:r>
            <a:r>
              <a:rPr sz="1400" spc="10" dirty="0">
                <a:latin typeface="Arial"/>
                <a:cs typeface="Arial"/>
              </a:rPr>
              <a:t>che </a:t>
            </a:r>
            <a:r>
              <a:rPr sz="1400" spc="15" dirty="0">
                <a:latin typeface="Arial"/>
                <a:cs typeface="Arial"/>
              </a:rPr>
              <a:t>vanno </a:t>
            </a:r>
            <a:r>
              <a:rPr sz="1400" spc="20" dirty="0">
                <a:latin typeface="Arial"/>
                <a:cs typeface="Arial"/>
              </a:rPr>
              <a:t>sempre </a:t>
            </a:r>
            <a:r>
              <a:rPr sz="1400" spc="10" dirty="0">
                <a:latin typeface="Arial"/>
                <a:cs typeface="Arial"/>
              </a:rPr>
              <a:t>tolti </a:t>
            </a:r>
            <a:r>
              <a:rPr sz="1400" spc="20" dirty="0">
                <a:latin typeface="Arial"/>
                <a:cs typeface="Arial"/>
              </a:rPr>
              <a:t>prima  </a:t>
            </a:r>
            <a:r>
              <a:rPr sz="1400" spc="10" dirty="0">
                <a:latin typeface="Arial"/>
                <a:cs typeface="Arial"/>
              </a:rPr>
              <a:t>di lasciare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laboratorio per </a:t>
            </a:r>
            <a:r>
              <a:rPr sz="1400" spc="10" dirty="0">
                <a:latin typeface="Arial"/>
                <a:cs typeface="Arial"/>
              </a:rPr>
              <a:t>evitare di </a:t>
            </a:r>
            <a:r>
              <a:rPr sz="1400" spc="15" dirty="0">
                <a:latin typeface="Arial"/>
                <a:cs typeface="Arial"/>
              </a:rPr>
              <a:t>contaminare </a:t>
            </a:r>
            <a:r>
              <a:rPr sz="1400" spc="10" dirty="0">
                <a:latin typeface="Arial"/>
                <a:cs typeface="Arial"/>
              </a:rPr>
              <a:t>altri</a:t>
            </a:r>
            <a:r>
              <a:rPr sz="1400" spc="7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ambienti.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2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441959" indent="-214629"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Le sostanze </a:t>
            </a:r>
            <a:r>
              <a:rPr sz="1400" spc="10" dirty="0">
                <a:latin typeface="Arial"/>
                <a:cs typeface="Arial"/>
              </a:rPr>
              <a:t>volatili </a:t>
            </a:r>
            <a:r>
              <a:rPr sz="1400" spc="15" dirty="0">
                <a:latin typeface="Arial"/>
                <a:cs typeface="Arial"/>
              </a:rPr>
              <a:t>vanno </a:t>
            </a:r>
            <a:r>
              <a:rPr sz="1400" spc="20" dirty="0">
                <a:latin typeface="Arial"/>
                <a:cs typeface="Arial"/>
              </a:rPr>
              <a:t>sempre </a:t>
            </a:r>
            <a:r>
              <a:rPr sz="1400" spc="15" dirty="0">
                <a:latin typeface="Arial"/>
                <a:cs typeface="Arial"/>
              </a:rPr>
              <a:t>lavorate </a:t>
            </a:r>
            <a:r>
              <a:rPr sz="1400" spc="10" dirty="0">
                <a:latin typeface="Arial"/>
                <a:cs typeface="Arial"/>
              </a:rPr>
              <a:t>sotto </a:t>
            </a:r>
            <a:r>
              <a:rPr sz="1400" spc="15" dirty="0">
                <a:latin typeface="Arial"/>
                <a:cs typeface="Arial"/>
              </a:rPr>
              <a:t>la cappa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aspirante.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Precauzioni</a:t>
            </a:r>
            <a:r>
              <a:rPr sz="14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particolari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6350"/>
            <a:r>
              <a:rPr sz="1400" spc="5" dirty="0">
                <a:latin typeface="Arial"/>
                <a:cs typeface="Arial"/>
              </a:rPr>
              <a:t>Si </a:t>
            </a:r>
            <a:r>
              <a:rPr sz="1400" spc="15" dirty="0">
                <a:latin typeface="Arial"/>
                <a:cs typeface="Arial"/>
              </a:rPr>
              <a:t>deve informare </a:t>
            </a:r>
            <a:r>
              <a:rPr sz="1400" spc="10" dirty="0">
                <a:latin typeface="Arial"/>
                <a:cs typeface="Arial"/>
              </a:rPr>
              <a:t>lo </a:t>
            </a:r>
            <a:r>
              <a:rPr sz="1400" spc="15" dirty="0">
                <a:latin typeface="Arial"/>
                <a:cs typeface="Arial"/>
              </a:rPr>
              <a:t>studente che </a:t>
            </a:r>
            <a:r>
              <a:rPr sz="1400" spc="10" dirty="0">
                <a:latin typeface="Arial"/>
                <a:cs typeface="Arial"/>
              </a:rPr>
              <a:t>alcuni strumenti, </a:t>
            </a:r>
            <a:r>
              <a:rPr sz="1400" spc="15" dirty="0">
                <a:latin typeface="Arial"/>
                <a:cs typeface="Arial"/>
              </a:rPr>
              <a:t>per loro </a:t>
            </a:r>
            <a:r>
              <a:rPr sz="1400" spc="10" dirty="0">
                <a:latin typeface="Arial"/>
                <a:cs typeface="Arial"/>
              </a:rPr>
              <a:t>caratteristica, </a:t>
            </a:r>
            <a:r>
              <a:rPr sz="1400" spc="15" dirty="0">
                <a:latin typeface="Arial"/>
                <a:cs typeface="Arial"/>
              </a:rPr>
              <a:t>sono più rischiosi di </a:t>
            </a:r>
            <a:r>
              <a:rPr sz="1400" spc="10" dirty="0">
                <a:latin typeface="Arial"/>
                <a:cs typeface="Arial"/>
              </a:rPr>
              <a:t>altri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che  vanno manovrati con la costante sorveglianza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un responsabile </a:t>
            </a:r>
            <a:r>
              <a:rPr sz="1400" spc="10" dirty="0">
                <a:latin typeface="Arial"/>
                <a:cs typeface="Arial"/>
              </a:rPr>
              <a:t>. </a:t>
            </a:r>
            <a:r>
              <a:rPr sz="1400" spc="20" dirty="0">
                <a:latin typeface="Arial"/>
                <a:cs typeface="Arial"/>
              </a:rPr>
              <a:t>In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particolare: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7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Dispositivi per </a:t>
            </a:r>
            <a:r>
              <a:rPr sz="1400" spc="15" dirty="0">
                <a:latin typeface="Arial"/>
                <a:cs typeface="Arial"/>
              </a:rPr>
              <a:t>microonde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6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Generatori </a:t>
            </a:r>
            <a:r>
              <a:rPr sz="1400" spc="20" dirty="0">
                <a:latin typeface="Arial"/>
                <a:cs typeface="Arial"/>
              </a:rPr>
              <a:t>ad </a:t>
            </a:r>
            <a:r>
              <a:rPr sz="1400" spc="10" dirty="0">
                <a:latin typeface="Arial"/>
                <a:cs typeface="Arial"/>
              </a:rPr>
              <a:t>alta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tensione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7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Generatori di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calore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6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5" dirty="0">
                <a:latin typeface="Arial"/>
                <a:cs typeface="Arial"/>
              </a:rPr>
              <a:t>Laser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6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Dispositivo </a:t>
            </a:r>
            <a:r>
              <a:rPr sz="1400" spc="20" dirty="0">
                <a:latin typeface="Arial"/>
                <a:cs typeface="Arial"/>
              </a:rPr>
              <a:t>per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ultrasuoni</a:t>
            </a:r>
            <a:endParaRPr sz="1400" dirty="0">
              <a:latin typeface="Arial"/>
              <a:cs typeface="Arial"/>
            </a:endParaRPr>
          </a:p>
          <a:p>
            <a:pPr marL="441959" indent="-214629">
              <a:spcBef>
                <a:spcPts val="70"/>
              </a:spcBef>
              <a:buFont typeface="Symbol"/>
              <a:buChar char=""/>
              <a:tabLst>
                <a:tab pos="441959" algn="l"/>
                <a:tab pos="442595" algn="l"/>
              </a:tabLst>
            </a:pPr>
            <a:r>
              <a:rPr sz="1400" spc="10" dirty="0">
                <a:latin typeface="Arial"/>
                <a:cs typeface="Arial"/>
              </a:rPr>
              <a:t>Dispositivi per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radiofrequenza</a:t>
            </a:r>
            <a:endParaRPr sz="1400" dirty="0">
              <a:latin typeface="Arial"/>
              <a:cs typeface="Arial"/>
            </a:endParaRPr>
          </a:p>
          <a:p>
            <a:pPr marL="12700" marR="7620">
              <a:spcBef>
                <a:spcPts val="30"/>
              </a:spcBef>
            </a:pPr>
            <a:r>
              <a:rPr sz="1400" spc="10" dirty="0">
                <a:latin typeface="Arial"/>
                <a:cs typeface="Arial"/>
              </a:rPr>
              <a:t>Tutti </a:t>
            </a:r>
            <a:r>
              <a:rPr sz="1400" spc="5" dirty="0">
                <a:latin typeface="Arial"/>
                <a:cs typeface="Arial"/>
              </a:rPr>
              <a:t>i </a:t>
            </a:r>
            <a:r>
              <a:rPr sz="1400" spc="10" dirty="0">
                <a:latin typeface="Arial"/>
                <a:cs typeface="Arial"/>
              </a:rPr>
              <a:t>dispositivi </a:t>
            </a:r>
            <a:r>
              <a:rPr sz="1400" spc="15" dirty="0">
                <a:latin typeface="Arial"/>
                <a:cs typeface="Arial"/>
              </a:rPr>
              <a:t>presenti nel laboratorio rispondono ai </a:t>
            </a:r>
            <a:r>
              <a:rPr sz="1400" spc="10" dirty="0">
                <a:latin typeface="Arial"/>
                <a:cs typeface="Arial"/>
              </a:rPr>
              <a:t>requisiti </a:t>
            </a:r>
            <a:r>
              <a:rPr sz="1400" spc="15" dirty="0">
                <a:latin typeface="Arial"/>
                <a:cs typeface="Arial"/>
              </a:rPr>
              <a:t>di </a:t>
            </a:r>
            <a:r>
              <a:rPr sz="1400" spc="10" dirty="0">
                <a:latin typeface="Arial"/>
                <a:cs typeface="Arial"/>
              </a:rPr>
              <a:t>sicurezza </a:t>
            </a:r>
            <a:r>
              <a:rPr sz="1400" spc="15" dirty="0">
                <a:latin typeface="Arial"/>
                <a:cs typeface="Arial"/>
              </a:rPr>
              <a:t>previsti </a:t>
            </a:r>
            <a:r>
              <a:rPr sz="1400" spc="10" dirty="0">
                <a:latin typeface="Arial"/>
                <a:cs typeface="Arial"/>
              </a:rPr>
              <a:t>dalla </a:t>
            </a:r>
            <a:r>
              <a:rPr sz="1400" spc="15" dirty="0">
                <a:latin typeface="Arial"/>
                <a:cs typeface="Arial"/>
              </a:rPr>
              <a:t>legge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sono  costantemente </a:t>
            </a:r>
            <a:r>
              <a:rPr sz="1400" spc="10" dirty="0">
                <a:latin typeface="Arial"/>
                <a:cs typeface="Arial"/>
              </a:rPr>
              <a:t>controllati . Usarli </a:t>
            </a:r>
            <a:r>
              <a:rPr sz="1400" spc="15" dirty="0">
                <a:latin typeface="Arial"/>
                <a:cs typeface="Arial"/>
              </a:rPr>
              <a:t>sempre </a:t>
            </a:r>
            <a:r>
              <a:rPr sz="1400" spc="10" dirty="0">
                <a:latin typeface="Arial"/>
                <a:cs typeface="Arial"/>
              </a:rPr>
              <a:t>sotto la vigilanza </a:t>
            </a:r>
            <a:r>
              <a:rPr sz="1400" spc="15" dirty="0">
                <a:latin typeface="Arial"/>
                <a:cs typeface="Arial"/>
              </a:rPr>
              <a:t>di un</a:t>
            </a:r>
            <a:r>
              <a:rPr sz="1400" spc="12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responsabile.</a:t>
            </a:r>
            <a:endParaRPr sz="1400" dirty="0">
              <a:latin typeface="Arial"/>
              <a:cs typeface="Arial"/>
            </a:endParaRPr>
          </a:p>
          <a:p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" y="304800"/>
            <a:ext cx="9829800" cy="60837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/>
            <a:r>
              <a:rPr sz="1400" b="1" spc="10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caso di</a:t>
            </a:r>
            <a:r>
              <a:rPr sz="14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0000FF"/>
                </a:solidFill>
                <a:latin typeface="Arial"/>
                <a:cs typeface="Arial"/>
              </a:rPr>
              <a:t>infortunio</a:t>
            </a: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4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/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ogni ambiente </a:t>
            </a:r>
            <a:r>
              <a:rPr sz="1400" spc="20" dirty="0">
                <a:latin typeface="Arial"/>
                <a:cs typeface="Arial"/>
              </a:rPr>
              <a:t>di </a:t>
            </a:r>
            <a:r>
              <a:rPr sz="1400" spc="10" dirty="0">
                <a:latin typeface="Arial"/>
                <a:cs typeface="Arial"/>
              </a:rPr>
              <a:t>lavoro </a:t>
            </a:r>
            <a:r>
              <a:rPr sz="1400" spc="15" dirty="0">
                <a:latin typeface="Arial"/>
                <a:cs typeface="Arial"/>
              </a:rPr>
              <a:t>potenzialmente pericoloso </a:t>
            </a:r>
            <a:r>
              <a:rPr sz="1400" spc="20" dirty="0">
                <a:latin typeface="Arial"/>
                <a:cs typeface="Arial"/>
              </a:rPr>
              <a:t>è </a:t>
            </a:r>
            <a:r>
              <a:rPr sz="1400" spc="15" dirty="0">
                <a:latin typeface="Arial"/>
                <a:cs typeface="Arial"/>
              </a:rPr>
              <a:t>indispensabile che attenzione </a:t>
            </a:r>
            <a:r>
              <a:rPr sz="1400" spc="20" dirty="0">
                <a:latin typeface="Arial"/>
                <a:cs typeface="Arial"/>
              </a:rPr>
              <a:t>e comportamento  </a:t>
            </a:r>
            <a:r>
              <a:rPr sz="1400" spc="15" dirty="0">
                <a:latin typeface="Arial"/>
                <a:cs typeface="Arial"/>
              </a:rPr>
              <a:t>siano adeguati. Coinvolgere </a:t>
            </a:r>
            <a:r>
              <a:rPr sz="1400" spc="10" dirty="0">
                <a:latin typeface="Arial"/>
                <a:cs typeface="Arial"/>
              </a:rPr>
              <a:t>gli </a:t>
            </a:r>
            <a:r>
              <a:rPr sz="1400" spc="15" dirty="0">
                <a:latin typeface="Arial"/>
                <a:cs typeface="Arial"/>
              </a:rPr>
              <a:t>studenti </a:t>
            </a:r>
            <a:r>
              <a:rPr sz="1400" spc="20" dirty="0">
                <a:latin typeface="Arial"/>
                <a:cs typeface="Arial"/>
              </a:rPr>
              <a:t>perchè mantengano </a:t>
            </a:r>
            <a:r>
              <a:rPr sz="1400" spc="15" dirty="0">
                <a:latin typeface="Arial"/>
                <a:cs typeface="Arial"/>
              </a:rPr>
              <a:t>sempre </a:t>
            </a:r>
            <a:r>
              <a:rPr sz="1400" spc="20" dirty="0">
                <a:latin typeface="Arial"/>
                <a:cs typeface="Arial"/>
              </a:rPr>
              <a:t>un </a:t>
            </a:r>
            <a:r>
              <a:rPr sz="1400" spc="15" dirty="0">
                <a:latin typeface="Arial"/>
                <a:cs typeface="Arial"/>
              </a:rPr>
              <a:t>atteggiamento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vigile.</a:t>
            </a:r>
            <a:endParaRPr sz="1400" dirty="0">
              <a:latin typeface="Arial"/>
              <a:cs typeface="Arial"/>
            </a:endParaRPr>
          </a:p>
          <a:p>
            <a:pPr marL="12700" marR="1318260">
              <a:spcBef>
                <a:spcPts val="55"/>
              </a:spcBef>
            </a:pPr>
            <a:r>
              <a:rPr sz="1400" spc="15" dirty="0">
                <a:latin typeface="Arial"/>
                <a:cs typeface="Arial"/>
              </a:rPr>
              <a:t>La </a:t>
            </a:r>
            <a:r>
              <a:rPr sz="1400" spc="10" dirty="0">
                <a:latin typeface="Arial"/>
                <a:cs typeface="Arial"/>
              </a:rPr>
              <a:t>sorte </a:t>
            </a:r>
            <a:r>
              <a:rPr sz="1400" spc="15" dirty="0">
                <a:latin typeface="Arial"/>
                <a:cs typeface="Arial"/>
              </a:rPr>
              <a:t>di un infortunato dipende sovente dalla rapidità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15" dirty="0">
                <a:latin typeface="Arial"/>
                <a:cs typeface="Arial"/>
              </a:rPr>
              <a:t>qualità </a:t>
            </a:r>
            <a:r>
              <a:rPr sz="1400" spc="10" dirty="0">
                <a:latin typeface="Arial"/>
                <a:cs typeface="Arial"/>
              </a:rPr>
              <a:t>dell’intervento.  </a:t>
            </a:r>
            <a:r>
              <a:rPr sz="1400" spc="15" dirty="0">
                <a:latin typeface="Arial"/>
                <a:cs typeface="Arial"/>
              </a:rPr>
              <a:t>Quali misure adottare </a:t>
            </a:r>
            <a:r>
              <a:rPr sz="1400" spc="10" dirty="0">
                <a:latin typeface="Arial"/>
                <a:cs typeface="Arial"/>
              </a:rPr>
              <a:t>in </a:t>
            </a:r>
            <a:r>
              <a:rPr sz="1400" spc="15" dirty="0">
                <a:latin typeface="Arial"/>
                <a:cs typeface="Arial"/>
              </a:rPr>
              <a:t>caso di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intervento:</a:t>
            </a:r>
            <a:endParaRPr sz="1400" dirty="0">
              <a:latin typeface="Arial"/>
              <a:cs typeface="Arial"/>
            </a:endParaRPr>
          </a:p>
          <a:p>
            <a:pPr marL="334010" indent="-214629">
              <a:spcBef>
                <a:spcPts val="35"/>
              </a:spcBef>
              <a:buFont typeface="Symbol"/>
              <a:buChar char=""/>
              <a:tabLst>
                <a:tab pos="334010" algn="l"/>
                <a:tab pos="334645" algn="l"/>
              </a:tabLst>
            </a:pPr>
            <a:r>
              <a:rPr sz="1400" spc="15" dirty="0">
                <a:latin typeface="Arial"/>
                <a:cs typeface="Arial"/>
              </a:rPr>
              <a:t>prodigare </a:t>
            </a:r>
            <a:r>
              <a:rPr sz="1400" spc="10" dirty="0">
                <a:latin typeface="Arial"/>
                <a:cs typeface="Arial"/>
              </a:rPr>
              <a:t>le </a:t>
            </a:r>
            <a:r>
              <a:rPr sz="1400" spc="20" dirty="0">
                <a:latin typeface="Arial"/>
                <a:cs typeface="Arial"/>
              </a:rPr>
              <a:t>prime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cure</a:t>
            </a:r>
            <a:endParaRPr sz="1400" dirty="0">
              <a:latin typeface="Arial"/>
              <a:cs typeface="Arial"/>
            </a:endParaRPr>
          </a:p>
          <a:p>
            <a:pPr marL="334010" indent="-214629">
              <a:spcBef>
                <a:spcPts val="70"/>
              </a:spcBef>
              <a:buFont typeface="Symbol"/>
              <a:buChar char=""/>
              <a:tabLst>
                <a:tab pos="334010" algn="l"/>
                <a:tab pos="334645" algn="l"/>
              </a:tabLst>
            </a:pPr>
            <a:r>
              <a:rPr sz="1400" spc="15" dirty="0">
                <a:latin typeface="Arial"/>
                <a:cs typeface="Arial"/>
              </a:rPr>
              <a:t>avvertire </a:t>
            </a:r>
            <a:r>
              <a:rPr sz="1400" spc="10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docente </a:t>
            </a:r>
            <a:r>
              <a:rPr sz="1400" spc="20" dirty="0">
                <a:latin typeface="Arial"/>
                <a:cs typeface="Arial"/>
              </a:rPr>
              <a:t>e </a:t>
            </a:r>
            <a:r>
              <a:rPr sz="1400" spc="5" dirty="0">
                <a:latin typeface="Arial"/>
                <a:cs typeface="Arial"/>
              </a:rPr>
              <a:t>il </a:t>
            </a:r>
            <a:r>
              <a:rPr sz="1400" spc="15" dirty="0">
                <a:latin typeface="Arial"/>
                <a:cs typeface="Arial"/>
              </a:rPr>
              <a:t>responsabile del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laboratorio</a:t>
            </a:r>
            <a:endParaRPr sz="1400" dirty="0">
              <a:latin typeface="Arial"/>
              <a:cs typeface="Arial"/>
            </a:endParaRPr>
          </a:p>
          <a:p>
            <a:pPr marL="334010" indent="-214629">
              <a:spcBef>
                <a:spcPts val="60"/>
              </a:spcBef>
              <a:buFont typeface="Symbol"/>
              <a:buChar char=""/>
              <a:tabLst>
                <a:tab pos="334010" algn="l"/>
                <a:tab pos="334645" algn="l"/>
              </a:tabLst>
            </a:pPr>
            <a:r>
              <a:rPr sz="1400" spc="15" dirty="0">
                <a:latin typeface="Arial"/>
                <a:cs typeface="Arial"/>
              </a:rPr>
              <a:t>avvertire </a:t>
            </a:r>
            <a:r>
              <a:rPr sz="1400" spc="10" dirty="0">
                <a:latin typeface="Arial"/>
                <a:cs typeface="Arial"/>
              </a:rPr>
              <a:t>il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118.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/>
            <a:r>
              <a:rPr sz="1400" spc="20" dirty="0">
                <a:latin typeface="Arial"/>
                <a:cs typeface="Arial"/>
              </a:rPr>
              <a:t>CURE </a:t>
            </a:r>
            <a:r>
              <a:rPr sz="1400" spc="25" dirty="0">
                <a:latin typeface="Arial"/>
                <a:cs typeface="Arial"/>
              </a:rPr>
              <a:t>DI </a:t>
            </a:r>
            <a:r>
              <a:rPr sz="1400" spc="20" dirty="0">
                <a:latin typeface="Arial"/>
                <a:cs typeface="Arial"/>
              </a:rPr>
              <a:t>PRONTO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25" dirty="0">
                <a:latin typeface="Arial"/>
                <a:cs typeface="Arial"/>
              </a:rPr>
              <a:t>SOCCORSO</a:t>
            </a:r>
            <a:endParaRPr sz="1400" dirty="0">
              <a:latin typeface="Arial"/>
              <a:cs typeface="Arial"/>
            </a:endParaRPr>
          </a:p>
          <a:p>
            <a:pPr marL="12700" algn="just"/>
            <a:r>
              <a:rPr sz="1400" spc="15" dirty="0">
                <a:latin typeface="Arial"/>
                <a:cs typeface="Arial"/>
              </a:rPr>
              <a:t>Mantenere </a:t>
            </a:r>
            <a:r>
              <a:rPr sz="1400" spc="20" dirty="0">
                <a:latin typeface="Arial"/>
                <a:cs typeface="Arial"/>
              </a:rPr>
              <a:t>sempre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20" dirty="0">
                <a:latin typeface="Arial"/>
                <a:cs typeface="Arial"/>
              </a:rPr>
              <a:t>calma e </a:t>
            </a:r>
            <a:r>
              <a:rPr sz="1400" spc="15" dirty="0">
                <a:latin typeface="Arial"/>
                <a:cs typeface="Arial"/>
              </a:rPr>
              <a:t>avvisare </a:t>
            </a:r>
            <a:r>
              <a:rPr sz="1400" spc="5" dirty="0">
                <a:latin typeface="Arial"/>
                <a:cs typeface="Arial"/>
              </a:rPr>
              <a:t>i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responsabili.</a:t>
            </a:r>
            <a:endParaRPr sz="1400" dirty="0">
              <a:latin typeface="Arial"/>
              <a:cs typeface="Arial"/>
            </a:endParaRPr>
          </a:p>
          <a:p>
            <a:pPr marL="12700" algn="just">
              <a:spcBef>
                <a:spcPts val="10"/>
              </a:spcBef>
            </a:pPr>
            <a:r>
              <a:rPr sz="1400" b="1" spc="10" dirty="0">
                <a:latin typeface="Arial"/>
                <a:cs typeface="Arial"/>
              </a:rPr>
              <a:t>In </a:t>
            </a:r>
            <a:r>
              <a:rPr sz="1400" b="1" spc="15" dirty="0">
                <a:latin typeface="Arial"/>
                <a:cs typeface="Arial"/>
              </a:rPr>
              <a:t>caso di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ustione:</a:t>
            </a:r>
            <a:endParaRPr sz="1400" dirty="0">
              <a:latin typeface="Arial"/>
              <a:cs typeface="Arial"/>
            </a:endParaRPr>
          </a:p>
          <a:p>
            <a:pPr marL="12700" marR="8255"/>
            <a:r>
              <a:rPr sz="1400" spc="10" dirty="0">
                <a:latin typeface="Arial"/>
                <a:cs typeface="Arial"/>
              </a:rPr>
              <a:t>Irrorare </a:t>
            </a:r>
            <a:r>
              <a:rPr sz="1400" spc="15" dirty="0">
                <a:latin typeface="Arial"/>
                <a:cs typeface="Arial"/>
              </a:rPr>
              <a:t>immediatamente </a:t>
            </a:r>
            <a:r>
              <a:rPr sz="1400" spc="25" dirty="0">
                <a:latin typeface="Arial"/>
                <a:cs typeface="Arial"/>
              </a:rPr>
              <a:t>ed </a:t>
            </a:r>
            <a:r>
              <a:rPr sz="1400" spc="20" dirty="0">
                <a:latin typeface="Arial"/>
                <a:cs typeface="Arial"/>
              </a:rPr>
              <a:t>abbondantemente </a:t>
            </a:r>
            <a:r>
              <a:rPr sz="1400" spc="10" dirty="0">
                <a:latin typeface="Arial"/>
                <a:cs typeface="Arial"/>
              </a:rPr>
              <a:t>con </a:t>
            </a:r>
            <a:r>
              <a:rPr sz="1400" spc="20" dirty="0">
                <a:latin typeface="Arial"/>
                <a:cs typeface="Arial"/>
              </a:rPr>
              <a:t>acqua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15" dirty="0">
                <a:latin typeface="Arial"/>
                <a:cs typeface="Arial"/>
              </a:rPr>
              <a:t>parte </a:t>
            </a:r>
            <a:r>
              <a:rPr sz="1400" spc="10" dirty="0">
                <a:latin typeface="Arial"/>
                <a:cs typeface="Arial"/>
              </a:rPr>
              <a:t>colpita. </a:t>
            </a:r>
            <a:r>
              <a:rPr sz="1400" spc="15" dirty="0">
                <a:latin typeface="Arial"/>
                <a:cs typeface="Arial"/>
              </a:rPr>
              <a:t>Far scorrere acqua fredda per  5-10</a:t>
            </a:r>
            <a:r>
              <a:rPr sz="1400" spc="-8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min.</a:t>
            </a:r>
            <a:endParaRPr sz="1400" dirty="0">
              <a:latin typeface="Arial"/>
              <a:cs typeface="Arial"/>
            </a:endParaRPr>
          </a:p>
          <a:p>
            <a:pPr marL="12700" algn="just"/>
            <a:r>
              <a:rPr sz="1400" b="1" spc="15" dirty="0">
                <a:latin typeface="Arial"/>
                <a:cs typeface="Arial"/>
              </a:rPr>
              <a:t>Lesione </a:t>
            </a:r>
            <a:r>
              <a:rPr sz="1400" b="1" spc="20" dirty="0">
                <a:latin typeface="Arial"/>
                <a:cs typeface="Arial"/>
              </a:rPr>
              <a:t>da sostanza</a:t>
            </a:r>
            <a:r>
              <a:rPr sz="1400" b="1" spc="-80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corrosiva:</a:t>
            </a:r>
            <a:endParaRPr sz="1400" dirty="0">
              <a:latin typeface="Arial"/>
              <a:cs typeface="Arial"/>
            </a:endParaRPr>
          </a:p>
          <a:p>
            <a:pPr marL="12700" algn="just"/>
            <a:r>
              <a:rPr sz="1400" b="1" spc="20" dirty="0">
                <a:latin typeface="Arial"/>
                <a:cs typeface="Arial"/>
              </a:rPr>
              <a:t>dopo </a:t>
            </a:r>
            <a:r>
              <a:rPr sz="1400" b="1" spc="15" dirty="0">
                <a:latin typeface="Arial"/>
                <a:cs typeface="Arial"/>
              </a:rPr>
              <a:t>ingestione</a:t>
            </a:r>
            <a:r>
              <a:rPr sz="1400" spc="15" dirty="0">
                <a:latin typeface="Arial"/>
                <a:cs typeface="Arial"/>
              </a:rPr>
              <a:t>: sciacquare </a:t>
            </a:r>
            <a:r>
              <a:rPr sz="1400" spc="10" dirty="0">
                <a:latin typeface="Arial"/>
                <a:cs typeface="Arial"/>
              </a:rPr>
              <a:t>la </a:t>
            </a:r>
            <a:r>
              <a:rPr sz="1400" spc="20" dirty="0">
                <a:latin typeface="Arial"/>
                <a:cs typeface="Arial"/>
              </a:rPr>
              <a:t>bocca </a:t>
            </a:r>
            <a:r>
              <a:rPr sz="1400" spc="15" dirty="0">
                <a:latin typeface="Arial"/>
                <a:cs typeface="Arial"/>
              </a:rPr>
              <a:t>con </a:t>
            </a:r>
            <a:r>
              <a:rPr sz="1400" spc="20" dirty="0">
                <a:latin typeface="Arial"/>
                <a:cs typeface="Arial"/>
              </a:rPr>
              <a:t>abbondante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acqua</a:t>
            </a:r>
            <a:endParaRPr sz="1400" dirty="0">
              <a:latin typeface="Arial"/>
              <a:cs typeface="Arial"/>
            </a:endParaRPr>
          </a:p>
          <a:p>
            <a:pPr marL="12700" algn="just"/>
            <a:r>
              <a:rPr sz="1400" spc="10" dirty="0">
                <a:latin typeface="Arial"/>
                <a:cs typeface="Arial"/>
              </a:rPr>
              <a:t>far </a:t>
            </a:r>
            <a:r>
              <a:rPr sz="1400" spc="15" dirty="0">
                <a:latin typeface="Arial"/>
                <a:cs typeface="Arial"/>
              </a:rPr>
              <a:t>bere un po’ d’acqua per </a:t>
            </a:r>
            <a:r>
              <a:rPr sz="1400" spc="10" dirty="0">
                <a:latin typeface="Arial"/>
                <a:cs typeface="Arial"/>
              </a:rPr>
              <a:t>diluire la </a:t>
            </a:r>
            <a:r>
              <a:rPr sz="1400" spc="15" dirty="0">
                <a:latin typeface="Arial"/>
                <a:cs typeface="Arial"/>
              </a:rPr>
              <a:t>sostanza corrosiva </a:t>
            </a:r>
            <a:r>
              <a:rPr sz="1400" spc="10" dirty="0">
                <a:latin typeface="Arial"/>
                <a:cs typeface="Arial"/>
              </a:rPr>
              <a:t>( </a:t>
            </a:r>
            <a:r>
              <a:rPr sz="1400" spc="20" dirty="0">
                <a:latin typeface="Arial"/>
                <a:cs typeface="Arial"/>
              </a:rPr>
              <a:t>da </a:t>
            </a:r>
            <a:r>
              <a:rPr sz="1400" spc="10" dirty="0">
                <a:latin typeface="Arial"/>
                <a:cs typeface="Arial"/>
              </a:rPr>
              <a:t>evitare in </a:t>
            </a:r>
            <a:r>
              <a:rPr sz="1400" spc="15" dirty="0">
                <a:latin typeface="Arial"/>
                <a:cs typeface="Arial"/>
              </a:rPr>
              <a:t>caso di</a:t>
            </a:r>
            <a:r>
              <a:rPr sz="1400" spc="5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svenimento).</a:t>
            </a:r>
            <a:endParaRPr sz="1400" dirty="0">
              <a:latin typeface="Arial"/>
              <a:cs typeface="Arial"/>
            </a:endParaRPr>
          </a:p>
          <a:p>
            <a:pPr marL="44450" algn="just"/>
            <a:r>
              <a:rPr sz="1400" b="1" spc="20" dirty="0">
                <a:latin typeface="Arial"/>
                <a:cs typeface="Arial"/>
              </a:rPr>
              <a:t>dopo </a:t>
            </a:r>
            <a:r>
              <a:rPr sz="1400" b="1" spc="15" dirty="0">
                <a:latin typeface="Arial"/>
                <a:cs typeface="Arial"/>
              </a:rPr>
              <a:t>contatto: </a:t>
            </a:r>
            <a:r>
              <a:rPr sz="1400" spc="15" dirty="0">
                <a:latin typeface="Arial"/>
                <a:cs typeface="Arial"/>
              </a:rPr>
              <a:t>sciacquare </a:t>
            </a:r>
            <a:r>
              <a:rPr sz="1400" spc="20" dirty="0">
                <a:latin typeface="Arial"/>
                <a:cs typeface="Arial"/>
              </a:rPr>
              <a:t>con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acqua.</a:t>
            </a:r>
            <a:endParaRPr sz="1400" dirty="0">
              <a:latin typeface="Arial"/>
              <a:cs typeface="Arial"/>
            </a:endParaRPr>
          </a:p>
          <a:p>
            <a:endParaRPr sz="1400" dirty="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33655" algn="just">
              <a:spcBef>
                <a:spcPts val="5"/>
              </a:spcBef>
            </a:pP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Registrazione degli 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incidenti </a:t>
            </a:r>
            <a:r>
              <a:rPr sz="1400" spc="2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400" spc="15" dirty="0">
                <a:solidFill>
                  <a:srgbClr val="0000FF"/>
                </a:solidFill>
                <a:latin typeface="Arial"/>
                <a:cs typeface="Arial"/>
              </a:rPr>
              <a:t>degli</a:t>
            </a:r>
            <a:r>
              <a:rPr sz="14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10" dirty="0">
                <a:solidFill>
                  <a:srgbClr val="0000FF"/>
                </a:solidFill>
                <a:latin typeface="Arial"/>
                <a:cs typeface="Arial"/>
              </a:rPr>
              <a:t>infortuni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spcBef>
                <a:spcPts val="5"/>
              </a:spcBef>
            </a:pPr>
            <a:r>
              <a:rPr sz="1400" spc="15" dirty="0">
                <a:latin typeface="Arial"/>
                <a:cs typeface="Arial"/>
              </a:rPr>
              <a:t>Ogni incidente grave, </a:t>
            </a:r>
            <a:r>
              <a:rPr sz="1400" spc="20" dirty="0">
                <a:latin typeface="Arial"/>
                <a:cs typeface="Arial"/>
              </a:rPr>
              <a:t>anche </a:t>
            </a:r>
            <a:r>
              <a:rPr sz="1400" spc="10" dirty="0">
                <a:latin typeface="Arial"/>
                <a:cs typeface="Arial"/>
              </a:rPr>
              <a:t>quelli </a:t>
            </a:r>
            <a:r>
              <a:rPr sz="1400" spc="15" dirty="0">
                <a:latin typeface="Arial"/>
                <a:cs typeface="Arial"/>
              </a:rPr>
              <a:t>che </a:t>
            </a:r>
            <a:r>
              <a:rPr sz="1400" spc="20" dirty="0">
                <a:latin typeface="Arial"/>
                <a:cs typeface="Arial"/>
              </a:rPr>
              <a:t>non </a:t>
            </a:r>
            <a:r>
              <a:rPr sz="1400" spc="15" dirty="0">
                <a:latin typeface="Arial"/>
                <a:cs typeface="Arial"/>
              </a:rPr>
              <a:t>provano conseguenze per </a:t>
            </a:r>
            <a:r>
              <a:rPr sz="1400" spc="10" dirty="0">
                <a:latin typeface="Arial"/>
                <a:cs typeface="Arial"/>
              </a:rPr>
              <a:t>la salute, </a:t>
            </a:r>
            <a:r>
              <a:rPr sz="1400" spc="15" dirty="0">
                <a:latin typeface="Arial"/>
                <a:cs typeface="Arial"/>
              </a:rPr>
              <a:t>deve essere registrato  </a:t>
            </a:r>
            <a:r>
              <a:rPr sz="1400" spc="10" dirty="0">
                <a:latin typeface="Arial"/>
                <a:cs typeface="Arial"/>
              </a:rPr>
              <a:t>sugli appositi </a:t>
            </a:r>
            <a:r>
              <a:rPr sz="1400" spc="15" dirty="0">
                <a:latin typeface="Arial"/>
                <a:cs typeface="Arial"/>
              </a:rPr>
              <a:t>moduli predisposti </a:t>
            </a:r>
            <a:r>
              <a:rPr sz="1400" spc="10" dirty="0">
                <a:latin typeface="Arial"/>
                <a:cs typeface="Arial"/>
              </a:rPr>
              <a:t>dalla </a:t>
            </a:r>
            <a:r>
              <a:rPr sz="1400" spc="15" dirty="0">
                <a:latin typeface="Arial"/>
                <a:cs typeface="Arial"/>
              </a:rPr>
              <a:t>Presidenza, </a:t>
            </a:r>
            <a:r>
              <a:rPr sz="1400" spc="10" dirty="0">
                <a:latin typeface="Arial"/>
                <a:cs typeface="Arial"/>
              </a:rPr>
              <a:t>per </a:t>
            </a:r>
            <a:r>
              <a:rPr sz="1400" spc="15" dirty="0">
                <a:latin typeface="Arial"/>
                <a:cs typeface="Arial"/>
              </a:rPr>
              <a:t>potere </a:t>
            </a:r>
            <a:r>
              <a:rPr sz="1400" spc="10" dirty="0">
                <a:latin typeface="Arial"/>
                <a:cs typeface="Arial"/>
              </a:rPr>
              <a:t>servire </a:t>
            </a:r>
            <a:r>
              <a:rPr sz="1400" spc="20" dirty="0">
                <a:latin typeface="Arial"/>
                <a:cs typeface="Arial"/>
              </a:rPr>
              <a:t>come </a:t>
            </a:r>
            <a:r>
              <a:rPr sz="1400" spc="15" dirty="0">
                <a:latin typeface="Arial"/>
                <a:cs typeface="Arial"/>
              </a:rPr>
              <a:t>base </a:t>
            </a:r>
            <a:r>
              <a:rPr sz="1400" spc="10" dirty="0">
                <a:latin typeface="Arial"/>
                <a:cs typeface="Arial"/>
              </a:rPr>
              <a:t>di </a:t>
            </a:r>
            <a:r>
              <a:rPr sz="1400" spc="15" dirty="0">
                <a:latin typeface="Arial"/>
                <a:cs typeface="Arial"/>
              </a:rPr>
              <a:t>dati per la  prevenzione </a:t>
            </a:r>
            <a:r>
              <a:rPr sz="1400" spc="10" dirty="0">
                <a:latin typeface="Arial"/>
                <a:cs typeface="Arial"/>
              </a:rPr>
              <a:t>di possibili infortuni</a:t>
            </a:r>
            <a:r>
              <a:rPr sz="1400" spc="2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futuri.</a:t>
            </a:r>
            <a:endParaRPr sz="1400" dirty="0">
              <a:latin typeface="Arial"/>
              <a:cs typeface="Arial"/>
            </a:endParaRPr>
          </a:p>
          <a:p>
            <a:pPr>
              <a:spcBef>
                <a:spcPts val="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 algn="just">
              <a:spcBef>
                <a:spcPts val="5"/>
              </a:spcBef>
            </a:pPr>
            <a:r>
              <a:rPr sz="1400" spc="15" dirty="0">
                <a:latin typeface="Arial"/>
                <a:cs typeface="Arial"/>
              </a:rPr>
              <a:t>Per </a:t>
            </a:r>
            <a:r>
              <a:rPr sz="1400" spc="10" dirty="0">
                <a:latin typeface="Arial"/>
                <a:cs typeface="Arial"/>
              </a:rPr>
              <a:t>gli infortuni </a:t>
            </a:r>
            <a:r>
              <a:rPr sz="1400" spc="15" dirty="0">
                <a:latin typeface="Arial"/>
                <a:cs typeface="Arial"/>
              </a:rPr>
              <a:t>devono essere </a:t>
            </a:r>
            <a:r>
              <a:rPr sz="1400" spc="10" dirty="0">
                <a:latin typeface="Arial"/>
                <a:cs typeface="Arial"/>
              </a:rPr>
              <a:t>effettuate </a:t>
            </a:r>
            <a:r>
              <a:rPr sz="1400" spc="15" dirty="0">
                <a:latin typeface="Arial"/>
                <a:cs typeface="Arial"/>
              </a:rPr>
              <a:t>anche </a:t>
            </a:r>
            <a:r>
              <a:rPr sz="1400" dirty="0">
                <a:latin typeface="Arial"/>
                <a:cs typeface="Arial"/>
              </a:rPr>
              <a:t>le </a:t>
            </a:r>
            <a:r>
              <a:rPr sz="1400" spc="10" dirty="0">
                <a:latin typeface="Arial"/>
                <a:cs typeface="Arial"/>
              </a:rPr>
              <a:t>registrazioni previste </a:t>
            </a:r>
            <a:r>
              <a:rPr sz="1400" spc="15" dirty="0">
                <a:latin typeface="Arial"/>
                <a:cs typeface="Arial"/>
              </a:rPr>
              <a:t>dalle </a:t>
            </a:r>
            <a:r>
              <a:rPr sz="1400" spc="20" dirty="0">
                <a:latin typeface="Arial"/>
                <a:cs typeface="Arial"/>
              </a:rPr>
              <a:t>norme </a:t>
            </a:r>
            <a:r>
              <a:rPr sz="1400" spc="15" dirty="0">
                <a:latin typeface="Arial"/>
                <a:cs typeface="Arial"/>
              </a:rPr>
              <a:t>di legge</a:t>
            </a:r>
            <a:r>
              <a:rPr sz="1400" spc="21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vigenti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5498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778420"/>
            <a:ext cx="95250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LABORATORI: </a:t>
            </a:r>
            <a:r>
              <a:rPr sz="1600" spc="15" dirty="0">
                <a:solidFill>
                  <a:srgbClr val="0000FF"/>
                </a:solidFill>
                <a:latin typeface="Arial"/>
                <a:cs typeface="Arial"/>
              </a:rPr>
              <a:t>OBBLIGHI, </a:t>
            </a: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RESPONSABILITA’, </a:t>
            </a:r>
            <a:r>
              <a:rPr sz="1600" spc="25" dirty="0">
                <a:solidFill>
                  <a:srgbClr val="0000FF"/>
                </a:solidFill>
                <a:latin typeface="Arial"/>
                <a:cs typeface="Arial"/>
              </a:rPr>
              <a:t>COMPETENZE </a:t>
            </a: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600" spc="15" dirty="0">
                <a:solidFill>
                  <a:srgbClr val="0000FF"/>
                </a:solidFill>
                <a:latin typeface="Arial"/>
                <a:cs typeface="Arial"/>
              </a:rPr>
              <a:t>MANSIONI IN </a:t>
            </a: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AMBITO</a:t>
            </a:r>
            <a:r>
              <a:rPr sz="16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0000FF"/>
                </a:solidFill>
                <a:latin typeface="Arial"/>
                <a:cs typeface="Arial"/>
              </a:rPr>
              <a:t>SCOLASTICO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900525"/>
              </p:ext>
            </p:extLst>
          </p:nvPr>
        </p:nvGraphicFramePr>
        <p:xfrm>
          <a:off x="152400" y="1524000"/>
          <a:ext cx="9753600" cy="55952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7514"/>
                <a:gridCol w="1897405"/>
                <a:gridCol w="5898681"/>
              </a:tblGrid>
              <a:tr h="567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57175" marR="248920" indent="127635">
                        <a:lnSpc>
                          <a:spcPct val="10000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FIGURA  </a:t>
                      </a:r>
                      <a:r>
                        <a:rPr sz="1000" b="1" spc="1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spc="-10" dirty="0" smtClean="0"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dirty="0" smtClean="0"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20" dirty="0" smtClean="0">
                          <a:latin typeface="Arial"/>
                          <a:cs typeface="Arial"/>
                        </a:rPr>
                        <a:t>L</a:t>
                      </a:r>
                      <a:r>
                        <a:rPr sz="1000" b="1" spc="-10" dirty="0" smtClean="0">
                          <a:latin typeface="Arial"/>
                          <a:cs typeface="Arial"/>
                        </a:rPr>
                        <a:t>A</a:t>
                      </a:r>
                      <a:r>
                        <a:rPr sz="1000" b="1" spc="10" dirty="0" smtClean="0"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spc="-20" dirty="0" smtClean="0">
                          <a:latin typeface="Arial"/>
                          <a:cs typeface="Arial"/>
                        </a:rPr>
                        <a:t>T</a:t>
                      </a:r>
                      <a:r>
                        <a:rPr sz="1000" b="1" spc="5" dirty="0" smtClean="0">
                          <a:latin typeface="Arial"/>
                          <a:cs typeface="Arial"/>
                        </a:rPr>
                        <a:t>I</a:t>
                      </a:r>
                      <a:r>
                        <a:rPr sz="1000" b="1" spc="-10" dirty="0" smtClean="0">
                          <a:latin typeface="Arial"/>
                          <a:cs typeface="Arial"/>
                        </a:rPr>
                        <a:t>C</a:t>
                      </a:r>
                      <a:r>
                        <a:rPr sz="1000" b="1" dirty="0" smtClean="0">
                          <a:latin typeface="Arial"/>
                          <a:cs typeface="Arial"/>
                        </a:rPr>
                        <a:t>A</a:t>
                      </a:r>
                      <a:endParaRPr lang="it-IT" sz="1000" b="1" dirty="0" smtClean="0">
                        <a:latin typeface="Arial"/>
                        <a:cs typeface="Arial"/>
                      </a:endParaRPr>
                    </a:p>
                    <a:p>
                      <a:pPr marL="257175" marR="248920" indent="127635">
                        <a:lnSpc>
                          <a:spcPts val="860"/>
                        </a:lnSpc>
                      </a:pPr>
                      <a:endParaRPr lang="it-IT" sz="1000" b="1" dirty="0" smtClean="0">
                        <a:latin typeface="Arial"/>
                        <a:cs typeface="Arial"/>
                      </a:endParaRPr>
                    </a:p>
                    <a:p>
                      <a:pPr marL="257175" marR="248920" indent="127635">
                        <a:lnSpc>
                          <a:spcPts val="860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141605" marR="132080" indent="635" algn="ctr">
                        <a:lnSpc>
                          <a:spcPct val="10000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FIGURA  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1000" b="1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000" b="1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NAL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1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5" dirty="0">
                          <a:latin typeface="Arial"/>
                          <a:cs typeface="Arial"/>
                        </a:rPr>
                        <a:t>RIFERIMENTO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65125">
                        <a:lnSpc>
                          <a:spcPct val="100000"/>
                        </a:lnSpc>
                      </a:pPr>
                      <a:r>
                        <a:rPr sz="1000" b="1" spc="-5" dirty="0">
                          <a:latin typeface="Arial"/>
                          <a:cs typeface="Arial"/>
                        </a:rPr>
                        <a:t>OBBLIGHI, RESPONSABILITA’, COMPETENZE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00" b="1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MANSIONI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624177">
                <a:tc>
                  <a:txBody>
                    <a:bodyPr/>
                    <a:lstStyle/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r>
                        <a:rPr sz="1000" spc="15" dirty="0" err="1" smtClean="0">
                          <a:latin typeface="Arial"/>
                          <a:cs typeface="Arial"/>
                        </a:rPr>
                        <a:t>Insegnanti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 smtClean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 smtClean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 smtClean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 smtClean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endParaRPr lang="it-IT" sz="1000" spc="10" dirty="0" smtClean="0">
                        <a:latin typeface="Arial"/>
                        <a:cs typeface="Arial"/>
                      </a:endParaRPr>
                    </a:p>
                    <a:p>
                      <a:pPr marL="40640">
                        <a:lnSpc>
                          <a:spcPts val="1030"/>
                        </a:lnSpc>
                      </a:pPr>
                      <a:r>
                        <a:rPr sz="1000" spc="10" dirty="0" err="1" smtClean="0">
                          <a:latin typeface="Arial"/>
                          <a:cs typeface="Arial"/>
                        </a:rPr>
                        <a:t>Preposti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8100" marR="347980">
                        <a:lnSpc>
                          <a:spcPct val="100000"/>
                        </a:lnSpc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Addestrare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gli allievi all’uso di attrezzature,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macchine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tecniche di</a:t>
                      </a:r>
                      <a:r>
                        <a:rPr sz="10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lavorazione;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282575">
                        <a:lnSpc>
                          <a:spcPct val="100000"/>
                        </a:lnSpc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Sviluppare negli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allievi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comportamenti di autotutela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della  salute;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70180" indent="-132080">
                        <a:lnSpc>
                          <a:spcPct val="100000"/>
                        </a:lnSpc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Promuovere la conoscenza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dei rischi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delle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norme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 marR="3556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prevenzione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sicurezza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nei luoghi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 lavoro, ai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quali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laboratori  sono</a:t>
                      </a:r>
                      <a:r>
                        <a:rPr sz="1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assimilabili;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70180" indent="-132080">
                        <a:lnSpc>
                          <a:spcPct val="100000"/>
                        </a:lnSpc>
                        <a:buAutoNum type="arabicPeriod" startAt="4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Informare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gli studenti sugli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obblighi che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legge</a:t>
                      </a:r>
                      <a:r>
                        <a:rPr sz="10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prescrive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per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sicurezza nei</a:t>
                      </a:r>
                      <a:r>
                        <a:rPr sz="10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laboratori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59092">
                <a:tc>
                  <a:txBody>
                    <a:bodyPr/>
                    <a:lstStyle/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45"/>
                        </a:lnSpc>
                      </a:pPr>
                      <a:r>
                        <a:rPr sz="1000" spc="15" dirty="0" err="1" smtClean="0">
                          <a:latin typeface="Arial"/>
                          <a:cs typeface="Arial"/>
                        </a:rPr>
                        <a:t>Studenti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40640" marR="500380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r>
                        <a:rPr sz="1000" spc="15" dirty="0" err="1" smtClean="0">
                          <a:latin typeface="Arial"/>
                          <a:cs typeface="Arial"/>
                        </a:rPr>
                        <a:t>Lavoratori</a:t>
                      </a:r>
                      <a:r>
                        <a:rPr sz="1000" spc="15" dirty="0" smtClean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0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000" dirty="0">
                          <a:latin typeface="Arial"/>
                          <a:cs typeface="Arial"/>
                        </a:rPr>
                        <a:t>i</a:t>
                      </a: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8100" marR="37592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Rispettare le misure disposte dagli insegnanti al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fine di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rendere sicuro lo svolgimento delle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attività</a:t>
                      </a:r>
                      <a:r>
                        <a:rPr sz="10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pratiche;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70180" indent="-132080">
                        <a:lnSpc>
                          <a:spcPct val="100000"/>
                        </a:lnSpc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Usare con la necessaria cura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dispositivi di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sicurezza di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cui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 marR="64071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sono dotate le macchine, le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attrezzature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mezzi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protezione, compresi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quelli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personali;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88900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rabicPeriod" startAt="3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Segnalare immediatamente agli insegnanti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collaboratori 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tecnici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l’eventuale deficienza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riscontrata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nei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dispositivi</a:t>
                      </a:r>
                      <a:r>
                        <a:rPr sz="10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sicurezza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eventuali condizioni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10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pericolo;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355600">
                        <a:lnSpc>
                          <a:spcPct val="100000"/>
                        </a:lnSpc>
                        <a:buAutoNum type="arabicPeriod" startAt="4"/>
                        <a:tabLst>
                          <a:tab pos="170815" algn="l"/>
                        </a:tabLst>
                      </a:pPr>
                      <a:r>
                        <a:rPr sz="1000" spc="20" dirty="0">
                          <a:latin typeface="Arial"/>
                          <a:cs typeface="Arial"/>
                        </a:rPr>
                        <a:t>Non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rimuovere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modificare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dispositivi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di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sicurezza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mezzi di protezione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da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impianti, macchine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attrezzature;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170180" indent="-132080">
                        <a:lnSpc>
                          <a:spcPct val="100000"/>
                        </a:lnSpc>
                        <a:buAutoNum type="arabicPeriod" startAt="4"/>
                        <a:tabLst>
                          <a:tab pos="170815" algn="l"/>
                        </a:tabLst>
                      </a:pPr>
                      <a:r>
                        <a:rPr sz="1000" spc="10" dirty="0">
                          <a:latin typeface="Arial"/>
                          <a:cs typeface="Arial"/>
                        </a:rPr>
                        <a:t>Evitare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l’esecuzione di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manovre</a:t>
                      </a:r>
                      <a:r>
                        <a:rPr sz="10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pericolose;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609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25821">
                <a:tc>
                  <a:txBody>
                    <a:bodyPr/>
                    <a:lstStyle/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endParaRPr lang="it-IT" sz="1000" spc="15" dirty="0" smtClean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ts val="1030"/>
                        </a:lnSpc>
                      </a:pPr>
                      <a:r>
                        <a:rPr sz="1000" spc="15" dirty="0" err="1" smtClean="0">
                          <a:latin typeface="Arial"/>
                          <a:cs typeface="Arial"/>
                        </a:rPr>
                        <a:t>Personale</a:t>
                      </a:r>
                      <a:r>
                        <a:rPr sz="1000" spc="-3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A.T.A.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457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4571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0" dirty="0">
                          <a:latin typeface="Arial"/>
                          <a:cs typeface="Arial"/>
                        </a:rPr>
                        <a:t>Pulire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laboratori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5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posti di lavoro (personale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 ausiliario);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567690">
                        <a:lnSpc>
                          <a:spcPct val="100000"/>
                        </a:lnSpc>
                        <a:spcBef>
                          <a:spcPts val="30"/>
                        </a:spcBef>
                        <a:buAutoNum type="arabicPeriod"/>
                        <a:tabLst>
                          <a:tab pos="170815" algn="l"/>
                        </a:tabLst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Fornire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necessaria assistenza tecnica durante lo  svolgimento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delle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esercitazioni (collaboratori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tecnici);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8100" marR="374015">
                        <a:lnSpc>
                          <a:spcPct val="100000"/>
                        </a:lnSpc>
                        <a:spcBef>
                          <a:spcPts val="10"/>
                        </a:spcBef>
                        <a:buAutoNum type="arabicPeriod" startAt="3"/>
                        <a:tabLst>
                          <a:tab pos="170815" algn="l"/>
                        </a:tabLst>
                      </a:pPr>
                      <a:r>
                        <a:rPr sz="1000" spc="10" dirty="0">
                          <a:latin typeface="Arial"/>
                          <a:cs typeface="Arial"/>
                        </a:rPr>
                        <a:t>Effettuare la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conduzione,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l’ordinaria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manutenzione </a:t>
                      </a:r>
                      <a:r>
                        <a:rPr sz="1000" spc="2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la 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riparazione</a:t>
                      </a:r>
                      <a:endParaRPr sz="1000" dirty="0">
                        <a:latin typeface="Arial"/>
                        <a:cs typeface="Arial"/>
                      </a:endParaRPr>
                    </a:p>
                    <a:p>
                      <a:pPr marL="37465" marR="32067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15" dirty="0">
                          <a:latin typeface="Arial"/>
                          <a:cs typeface="Arial"/>
                        </a:rPr>
                        <a:t>di macchine, apparecchiature ed attrezzature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1000" spc="15" dirty="0">
                          <a:latin typeface="Arial"/>
                          <a:cs typeface="Arial"/>
                        </a:rPr>
                        <a:t>dotazione  dei laboratori (collaboratori</a:t>
                      </a:r>
                      <a:r>
                        <a:rPr sz="10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10" dirty="0">
                          <a:latin typeface="Arial"/>
                          <a:cs typeface="Arial"/>
                        </a:rPr>
                        <a:t>tecnici);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095">
                      <a:solidFill>
                        <a:srgbClr val="000000"/>
                      </a:solidFill>
                      <a:prstDash val="solid"/>
                    </a:lnL>
                    <a:lnR w="6095">
                      <a:solidFill>
                        <a:srgbClr val="000000"/>
                      </a:solidFill>
                      <a:prstDash val="solid"/>
                    </a:lnR>
                    <a:lnT w="6095">
                      <a:solidFill>
                        <a:srgbClr val="000000"/>
                      </a:solidFill>
                      <a:prstDash val="solid"/>
                    </a:lnT>
                    <a:lnB w="4571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e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lementa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19</TotalTime>
  <Words>1934</Words>
  <Application>Microsoft Office PowerPoint</Application>
  <PresentationFormat>Personalizzato</PresentationFormat>
  <Paragraphs>213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Elementare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SICUREZZA LAB_FISICA.doc</dc:title>
  <dc:creator>WinXP</dc:creator>
  <cp:lastModifiedBy>jessica</cp:lastModifiedBy>
  <cp:revision>2</cp:revision>
  <dcterms:created xsi:type="dcterms:W3CDTF">2016-11-15T17:22:03Z</dcterms:created>
  <dcterms:modified xsi:type="dcterms:W3CDTF">2016-11-17T16:46:23Z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1601-04-20T00:00:00Z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2016-11-15T00:00:00Z</vt:filetime>
  </property>
</Properties>
</file>