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4" r:id="rId9"/>
    <p:sldId id="261" r:id="rId10"/>
  </p:sldIdLst>
  <p:sldSz cx="10058400" cy="7772400"/>
  <p:notesSz cx="7772400" cy="10058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5">
          <p15:clr>
            <a:srgbClr val="A4A3A4"/>
          </p15:clr>
        </p15:guide>
        <p15:guide id="2" pos="27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512" y="66"/>
      </p:cViewPr>
      <p:guideLst>
        <p:guide orient="horz" pos="2225"/>
        <p:guide pos="27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445AAD-7FD8-4C08-95A4-E2FD9E737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1D2402E-56FC-4565-B6B4-1ACE07056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6276890-04D1-4B52-9653-0F5D44D7E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1D9B20-F5E9-4A86-BE5A-F67FC24FD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4BF0B3-0965-4B05-BD96-30F598484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244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5EF76C-083D-42C8-8FC4-F25C11F65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7997A68-EDBB-432B-8D93-BD2E910057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EC0BD32-6860-4249-BCCF-CE10A449D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014E98-73EB-4739-8103-A8CD6B884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C2DD42-BBFB-4EC6-B6EE-7FBF548F9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9157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E9C1747-AC75-4038-B484-C0B8EF67E5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8042" y="413808"/>
            <a:ext cx="2168843" cy="658675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5EE4231-2C86-4EDD-B61E-84D48CE549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B110DD-0675-4DB4-AF48-B4F81F70F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55286D-0149-445E-8CB4-D1F678C6B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EFCFBA-C6F8-4305-849C-F7D10D430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2475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0418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FAD1C7-FFC2-4963-8645-D40B9DBB7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9F1301-7A0A-4ECC-8A65-7CBCC111E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27D80AE-C669-4919-A627-974CE64E1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83F18C-3389-43ED-966A-7904DDFCE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F929AF7-DC21-4FA3-9B37-725BBE697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8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57565B-8224-447F-A9CA-BCE047E2C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76" y="1937704"/>
            <a:ext cx="8675370" cy="3233102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EA5B33-D60A-4D94-9EAF-812E7285E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6276" y="5201392"/>
            <a:ext cx="8675370" cy="1700212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B4C222-F394-4304-A176-270804484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2EB28C-3F60-4CB1-B4D6-FD2155ED5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A61048-C8A6-424C-A166-346B8CF89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87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51B727-E422-4AC5-94B4-7DDB3C35A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152331-66A5-4DC2-A2E1-756C52A4E8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8FE71D2-9BDA-4410-BF95-A6A3FFB7A9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6BA7659-1F37-43E8-AABD-7F654FC4D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C4F7816-97AD-48F4-89A7-735FC6D3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57AA722-7D59-4FDF-922F-1052E53C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327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3D5A4B-B4F3-4853-BA4F-411E95D57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413809"/>
            <a:ext cx="8675370" cy="150230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D8B7E42-D568-4070-9FFD-AC6E444C2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1493D66-7EBF-436B-A037-CB8AFF09F6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E1C3631-7287-49F6-A27D-211C6B56F5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065" y="1905318"/>
            <a:ext cx="4276130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DBEE7FF-085E-40CF-8252-5690D6A667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065" y="2839085"/>
            <a:ext cx="4276130" cy="41758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77B1735-9261-4EBF-BA91-1040B2156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0ACFED0-A017-4236-A57D-7DA253004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D3EC9D2-5D11-4908-9A53-B5EEEC09A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794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222E8C-CCF0-4094-B3A5-29C79D6A7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F235825-D427-4A83-8A9A-6A851B2EB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1CD904D-0F1D-4E6E-A94E-C0F256D8F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36A355C-434F-463E-88F4-72E25F945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776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3D12DEA-BE36-484F-8002-C26D8DDD9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EB6475C-C128-49AB-B81C-393170CA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0321D92-B8D4-4662-A0D5-142A61F3A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932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344A78-5EB2-4262-8DD7-6F4768A65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8087AE-EE1C-44D4-972A-20578F4BF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93D9035-2902-40AE-AC27-7B569AF48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276D7A9-E517-4AE3-9776-46E954EBB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04667B3-AD86-42E1-AB85-8FFC2DB87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D98321D-4E62-4DBF-8650-A43BA44D5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7530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270C7A-1403-41DA-9D7B-03ACD1A0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1063BC7-FC1A-427A-A321-B3BE6614AA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E4BE790-B818-4319-A1E9-03CF107CF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FE5D5CE-6306-42E8-BDA7-D4D8E49B9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CEC0026-94B1-4F0A-AAA9-49A825B9F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535E06F-1CB8-4114-96A4-D9107238A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249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D69FDC1-34B0-4280-B9DC-64DD6B183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D166BE2-170B-4840-81A6-879F23C4D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71E24D-ADD5-4648-BF4C-0F2C9D835D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3362C61-75B4-48A4-9A5A-A47481B68D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3BCCB0-4573-4F6E-815A-048EF01F74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256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1219200" y="2386434"/>
            <a:ext cx="7772400" cy="10808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700" marR="5080" indent="-254635" algn="ctr">
              <a:lnSpc>
                <a:spcPts val="2820"/>
              </a:lnSpc>
            </a:pPr>
            <a:r>
              <a:rPr sz="3200" b="1" spc="-5" dirty="0">
                <a:latin typeface="Arial"/>
                <a:cs typeface="Arial"/>
              </a:rPr>
              <a:t>Norme sicurezza e procedure</a:t>
            </a:r>
            <a:endParaRPr lang="it-IT" sz="3200" b="1" spc="-5" dirty="0">
              <a:latin typeface="Arial"/>
              <a:cs typeface="Arial"/>
            </a:endParaRPr>
          </a:p>
          <a:p>
            <a:pPr marL="266700" marR="5080" indent="-254635">
              <a:lnSpc>
                <a:spcPts val="2820"/>
              </a:lnSpc>
            </a:pPr>
            <a:endParaRPr lang="it-IT" sz="3200" b="1" spc="-5" dirty="0">
              <a:latin typeface="Arial"/>
              <a:cs typeface="Arial"/>
            </a:endParaRPr>
          </a:p>
          <a:p>
            <a:pPr marL="266700" marR="5080" indent="-254635" algn="ctr">
              <a:lnSpc>
                <a:spcPts val="2820"/>
              </a:lnSpc>
            </a:pPr>
            <a:r>
              <a:rPr sz="3200" b="1" spc="-5" dirty="0">
                <a:latin typeface="Arial"/>
                <a:cs typeface="Arial"/>
              </a:rPr>
              <a:t>  LABORATORIO DI</a:t>
            </a:r>
            <a:r>
              <a:rPr sz="3200" b="1" spc="-4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FISICA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42" name="Rectangle 8"/>
          <p:cNvSpPr>
            <a:spLocks/>
          </p:cNvSpPr>
          <p:nvPr/>
        </p:nvSpPr>
        <p:spPr bwMode="auto">
          <a:xfrm>
            <a:off x="5181600" y="5436755"/>
            <a:ext cx="43307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ts val="850"/>
              </a:spcBef>
            </a:pPr>
            <a:endParaRPr lang="en-US" altLang="it-IT" dirty="0">
              <a:latin typeface="Century Gothic" charset="0"/>
              <a:ea typeface="Century Gothic" charset="0"/>
              <a:cs typeface="Century Gothic" charset="0"/>
              <a:sym typeface="Century Gothic" charset="0"/>
            </a:endParaRPr>
          </a:p>
          <a:p>
            <a:pPr algn="ctr" eaLnBrk="1" hangingPunct="1"/>
            <a:endParaRPr lang="en-US" altLang="it-IT" b="1" i="1" dirty="0">
              <a:latin typeface="Century Gothic" charset="0"/>
              <a:cs typeface="Times" charset="0"/>
              <a:sym typeface="Century Gothic" charset="0"/>
            </a:endParaRPr>
          </a:p>
          <a:p>
            <a:pPr algn="ctr" eaLnBrk="1" hangingPunct="1"/>
            <a:r>
              <a:rPr lang="en-US" altLang="it-IT" b="1" i="1" dirty="0" err="1">
                <a:latin typeface="Century Gothic" charset="0"/>
                <a:cs typeface="Times" charset="0"/>
                <a:sym typeface="Century Gothic" charset="0"/>
              </a:rPr>
              <a:t>Istituto</a:t>
            </a:r>
            <a:r>
              <a:rPr lang="en-US" altLang="it-IT" b="1" i="1" dirty="0">
                <a:latin typeface="Century Gothic" charset="0"/>
                <a:cs typeface="Times" charset="0"/>
                <a:sym typeface="Century Gothic" charset="0"/>
              </a:rPr>
              <a:t> </a:t>
            </a:r>
            <a:r>
              <a:rPr lang="en-US" altLang="it-IT" b="1" i="1" dirty="0" err="1">
                <a:latin typeface="Century Gothic" charset="0"/>
                <a:cs typeface="Times" charset="0"/>
                <a:sym typeface="Century Gothic" charset="0"/>
              </a:rPr>
              <a:t>d’istruzione</a:t>
            </a:r>
            <a:r>
              <a:rPr lang="en-US" altLang="it-IT" b="1" i="1" dirty="0">
                <a:latin typeface="Century Gothic" charset="0"/>
                <a:cs typeface="Times" charset="0"/>
                <a:sym typeface="Century Gothic" charset="0"/>
              </a:rPr>
              <a:t> </a:t>
            </a:r>
            <a:r>
              <a:rPr lang="en-US" altLang="it-IT" b="1" i="1" dirty="0" err="1">
                <a:latin typeface="Century Gothic" charset="0"/>
                <a:cs typeface="Times" charset="0"/>
                <a:sym typeface="Century Gothic" charset="0"/>
              </a:rPr>
              <a:t>Superiore</a:t>
            </a:r>
            <a:endParaRPr lang="en-US" altLang="it-IT" b="1" i="1" dirty="0">
              <a:latin typeface="Century Gothic" charset="0"/>
              <a:cs typeface="Times" charset="0"/>
              <a:sym typeface="Century Gothic" charset="0"/>
            </a:endParaRPr>
          </a:p>
          <a:p>
            <a:pPr algn="ctr" eaLnBrk="1" hangingPunct="1"/>
            <a:r>
              <a:rPr lang="en-US" altLang="it-IT" b="1" i="1" dirty="0" err="1"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Liceo</a:t>
            </a:r>
            <a:r>
              <a:rPr lang="en-US" altLang="it-IT" b="1" i="1" dirty="0"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 </a:t>
            </a:r>
            <a:r>
              <a:rPr lang="en-US" altLang="it-IT" b="1" i="1" dirty="0" err="1"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Scientifico“A</a:t>
            </a:r>
            <a:r>
              <a:rPr lang="en-US" altLang="it-IT" b="1" i="1" dirty="0"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. </a:t>
            </a:r>
            <a:r>
              <a:rPr lang="en-US" altLang="it-IT" b="1" i="1" dirty="0" err="1"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Gallotta</a:t>
            </a:r>
            <a:r>
              <a:rPr lang="en-US" altLang="it-IT" b="1" i="1" dirty="0">
                <a:latin typeface="Century Gothic" charset="0"/>
                <a:ea typeface="Century Gothic" charset="0"/>
                <a:cs typeface="Century Gothic" charset="0"/>
                <a:sym typeface="Century Gothic" charset="0"/>
              </a:rPr>
              <a:t>” - EBOLI</a:t>
            </a:r>
          </a:p>
        </p:txBody>
      </p:sp>
      <p:pic>
        <p:nvPicPr>
          <p:cNvPr id="43" name="Picture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61" y="4876800"/>
            <a:ext cx="2808288" cy="213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25268" y="434055"/>
            <a:ext cx="7413932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b="1" spc="10" dirty="0">
                <a:solidFill>
                  <a:srgbClr val="007E00"/>
                </a:solidFill>
                <a:latin typeface="Arial"/>
                <a:cs typeface="Arial"/>
              </a:rPr>
              <a:t>LABORATORIO DI</a:t>
            </a:r>
            <a:r>
              <a:rPr b="1" spc="-30" dirty="0">
                <a:solidFill>
                  <a:srgbClr val="007E00"/>
                </a:solidFill>
                <a:latin typeface="Arial"/>
                <a:cs typeface="Arial"/>
              </a:rPr>
              <a:t> </a:t>
            </a:r>
            <a:r>
              <a:rPr b="1" spc="15" dirty="0">
                <a:solidFill>
                  <a:srgbClr val="007E00"/>
                </a:solidFill>
                <a:latin typeface="Arial"/>
                <a:cs typeface="Arial"/>
              </a:rPr>
              <a:t>FISICA</a:t>
            </a:r>
            <a:endParaRPr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dirty="0">
              <a:latin typeface="Times New Roman"/>
              <a:cs typeface="Times New Roman"/>
            </a:endParaRPr>
          </a:p>
          <a:p>
            <a:pPr marL="29845" algn="ctr">
              <a:lnSpc>
                <a:spcPct val="100000"/>
              </a:lnSpc>
              <a:spcBef>
                <a:spcPts val="5"/>
              </a:spcBef>
            </a:pPr>
            <a:r>
              <a:rPr b="1" spc="15" dirty="0">
                <a:solidFill>
                  <a:srgbClr val="007E00"/>
                </a:solidFill>
                <a:latin typeface="Arial"/>
                <a:cs typeface="Arial"/>
              </a:rPr>
              <a:t>NORME </a:t>
            </a:r>
            <a:r>
              <a:rPr b="1" spc="5" dirty="0">
                <a:solidFill>
                  <a:srgbClr val="007E00"/>
                </a:solidFill>
                <a:latin typeface="Arial"/>
                <a:cs typeface="Arial"/>
              </a:rPr>
              <a:t>DI</a:t>
            </a:r>
            <a:r>
              <a:rPr b="1" spc="-60" dirty="0">
                <a:solidFill>
                  <a:srgbClr val="007E00"/>
                </a:solidFill>
                <a:latin typeface="Arial"/>
                <a:cs typeface="Arial"/>
              </a:rPr>
              <a:t> </a:t>
            </a:r>
            <a:r>
              <a:rPr b="1" spc="15" dirty="0">
                <a:solidFill>
                  <a:srgbClr val="007E00"/>
                </a:solidFill>
                <a:latin typeface="Arial"/>
                <a:cs typeface="Arial"/>
              </a:rPr>
              <a:t>SICUREZZA</a:t>
            </a:r>
            <a:endParaRPr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709" y="1447800"/>
            <a:ext cx="9982200" cy="60708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400" b="1" spc="20" dirty="0">
                <a:solidFill>
                  <a:srgbClr val="0000FF"/>
                </a:solidFill>
                <a:latin typeface="Arial"/>
                <a:cs typeface="Arial"/>
              </a:rPr>
              <a:t>Premessa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7620" algn="just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Nel </a:t>
            </a:r>
            <a:r>
              <a:rPr sz="1400" spc="15" dirty="0">
                <a:latin typeface="Arial"/>
                <a:cs typeface="Arial"/>
              </a:rPr>
              <a:t>laboratorio </a:t>
            </a:r>
            <a:r>
              <a:rPr sz="1400" spc="20" dirty="0">
                <a:latin typeface="Arial"/>
                <a:cs typeface="Arial"/>
              </a:rPr>
              <a:t>di </a:t>
            </a:r>
            <a:r>
              <a:rPr sz="1400" spc="10" dirty="0">
                <a:latin typeface="Arial"/>
                <a:cs typeface="Arial"/>
              </a:rPr>
              <a:t>fisica, </a:t>
            </a:r>
            <a:r>
              <a:rPr sz="1400" spc="15" dirty="0">
                <a:latin typeface="Arial"/>
                <a:cs typeface="Arial"/>
              </a:rPr>
              <a:t>per </a:t>
            </a:r>
            <a:r>
              <a:rPr sz="1400" spc="5" dirty="0">
                <a:latin typeface="Arial"/>
                <a:cs typeface="Arial"/>
              </a:rPr>
              <a:t>il </a:t>
            </a:r>
            <a:r>
              <a:rPr sz="1400" spc="10" dirty="0">
                <a:latin typeface="Arial"/>
                <a:cs typeface="Arial"/>
              </a:rPr>
              <a:t>particolare </a:t>
            </a:r>
            <a:r>
              <a:rPr sz="1400" spc="15" dirty="0">
                <a:latin typeface="Arial"/>
                <a:cs typeface="Arial"/>
              </a:rPr>
              <a:t>tipo di operazioni </a:t>
            </a:r>
            <a:r>
              <a:rPr sz="1400" spc="20" dirty="0">
                <a:latin typeface="Arial"/>
                <a:cs typeface="Arial"/>
              </a:rPr>
              <a:t>che </a:t>
            </a:r>
            <a:r>
              <a:rPr sz="1400" spc="5" dirty="0">
                <a:latin typeface="Arial"/>
                <a:cs typeface="Arial"/>
              </a:rPr>
              <a:t>vi </a:t>
            </a:r>
            <a:r>
              <a:rPr sz="1400" spc="10" dirty="0">
                <a:latin typeface="Arial"/>
                <a:cs typeface="Arial"/>
              </a:rPr>
              <a:t>si </a:t>
            </a:r>
            <a:r>
              <a:rPr sz="1400" spc="15" dirty="0">
                <a:latin typeface="Arial"/>
                <a:cs typeface="Arial"/>
              </a:rPr>
              <a:t>eseguono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0" dirty="0">
                <a:latin typeface="Arial"/>
                <a:cs typeface="Arial"/>
              </a:rPr>
              <a:t>per </a:t>
            </a:r>
            <a:r>
              <a:rPr sz="1400" spc="15" dirty="0">
                <a:latin typeface="Arial"/>
                <a:cs typeface="Arial"/>
              </a:rPr>
              <a:t>la </a:t>
            </a:r>
            <a:r>
              <a:rPr sz="1400" spc="10" dirty="0">
                <a:latin typeface="Arial"/>
                <a:cs typeface="Arial"/>
              </a:rPr>
              <a:t>particolarità </a:t>
            </a:r>
            <a:r>
              <a:rPr sz="1400" spc="15" dirty="0">
                <a:latin typeface="Arial"/>
                <a:cs typeface="Arial"/>
              </a:rPr>
              <a:t>delle  apparecchiature, </a:t>
            </a:r>
            <a:r>
              <a:rPr sz="1400" spc="20" dirty="0">
                <a:latin typeface="Arial"/>
                <a:cs typeface="Arial"/>
              </a:rPr>
              <a:t>è </a:t>
            </a:r>
            <a:r>
              <a:rPr sz="1400" spc="15" dirty="0">
                <a:latin typeface="Arial"/>
                <a:cs typeface="Arial"/>
              </a:rPr>
              <a:t>sempre da temere </a:t>
            </a:r>
            <a:r>
              <a:rPr sz="1400" spc="5" dirty="0">
                <a:latin typeface="Arial"/>
                <a:cs typeface="Arial"/>
              </a:rPr>
              <a:t>il </a:t>
            </a:r>
            <a:r>
              <a:rPr sz="1400" spc="15" dirty="0">
                <a:latin typeface="Arial"/>
                <a:cs typeface="Arial"/>
              </a:rPr>
              <a:t>pericolo di </a:t>
            </a:r>
            <a:r>
              <a:rPr sz="1400" spc="10" dirty="0">
                <a:latin typeface="Arial"/>
                <a:cs typeface="Arial"/>
              </a:rPr>
              <a:t>infortuni.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Chi </a:t>
            </a:r>
            <a:r>
              <a:rPr sz="1400" spc="15" dirty="0">
                <a:latin typeface="Arial"/>
                <a:cs typeface="Arial"/>
              </a:rPr>
              <a:t>opera in </a:t>
            </a:r>
            <a:r>
              <a:rPr sz="1400" spc="20" dirty="0">
                <a:latin typeface="Arial"/>
                <a:cs typeface="Arial"/>
              </a:rPr>
              <a:t>un </a:t>
            </a:r>
            <a:r>
              <a:rPr sz="1400" spc="15" dirty="0">
                <a:latin typeface="Arial"/>
                <a:cs typeface="Arial"/>
              </a:rPr>
              <a:t>laboratorio deve </a:t>
            </a:r>
            <a:r>
              <a:rPr sz="1400" spc="20" dirty="0">
                <a:latin typeface="Arial"/>
                <a:cs typeface="Arial"/>
              </a:rPr>
              <a:t>sempre </a:t>
            </a:r>
            <a:r>
              <a:rPr sz="1400" spc="15" dirty="0">
                <a:latin typeface="Arial"/>
                <a:cs typeface="Arial"/>
              </a:rPr>
              <a:t>tenere presente che </a:t>
            </a:r>
            <a:r>
              <a:rPr sz="1400" spc="10" dirty="0">
                <a:latin typeface="Arial"/>
                <a:cs typeface="Arial"/>
              </a:rPr>
              <a:t>oltre </a:t>
            </a:r>
            <a:r>
              <a:rPr sz="1400" spc="20" dirty="0">
                <a:latin typeface="Arial"/>
                <a:cs typeface="Arial"/>
              </a:rPr>
              <a:t>a </a:t>
            </a:r>
            <a:r>
              <a:rPr sz="1400" spc="15" dirty="0">
                <a:latin typeface="Arial"/>
                <a:cs typeface="Arial"/>
              </a:rPr>
              <a:t>salvaguardare </a:t>
            </a:r>
            <a:r>
              <a:rPr sz="1400" spc="10" dirty="0">
                <a:latin typeface="Arial"/>
                <a:cs typeface="Arial"/>
              </a:rPr>
              <a:t>la </a:t>
            </a:r>
            <a:r>
              <a:rPr sz="1400" spc="15" dirty="0">
                <a:latin typeface="Arial"/>
                <a:cs typeface="Arial"/>
              </a:rPr>
              <a:t>propria </a:t>
            </a:r>
            <a:r>
              <a:rPr sz="1400" spc="10" dirty="0">
                <a:latin typeface="Arial"/>
                <a:cs typeface="Arial"/>
              </a:rPr>
              <a:t>salute </a:t>
            </a:r>
            <a:r>
              <a:rPr sz="1400" spc="25" dirty="0">
                <a:latin typeface="Arial"/>
                <a:cs typeface="Arial"/>
              </a:rPr>
              <a:t>ed  </a:t>
            </a:r>
            <a:r>
              <a:rPr sz="1400" spc="10" dirty="0">
                <a:latin typeface="Arial"/>
                <a:cs typeface="Arial"/>
              </a:rPr>
              <a:t>incolumità fisica, </a:t>
            </a:r>
            <a:r>
              <a:rPr sz="1400" spc="15" dirty="0">
                <a:latin typeface="Arial"/>
                <a:cs typeface="Arial"/>
              </a:rPr>
              <a:t>deve salvaguardare anche quella degli </a:t>
            </a:r>
            <a:r>
              <a:rPr sz="1400" spc="10" dirty="0">
                <a:latin typeface="Arial"/>
                <a:cs typeface="Arial"/>
              </a:rPr>
              <a:t>altri operatori, </a:t>
            </a:r>
            <a:r>
              <a:rPr sz="1400" spc="15" dirty="0">
                <a:latin typeface="Arial"/>
                <a:cs typeface="Arial"/>
              </a:rPr>
              <a:t>compagni, </a:t>
            </a:r>
            <a:r>
              <a:rPr sz="1400" spc="10" dirty="0">
                <a:latin typeface="Arial"/>
                <a:cs typeface="Arial"/>
              </a:rPr>
              <a:t>colleghi </a:t>
            </a:r>
            <a:r>
              <a:rPr sz="1400" spc="15" dirty="0">
                <a:latin typeface="Arial"/>
                <a:cs typeface="Arial"/>
              </a:rPr>
              <a:t>che </a:t>
            </a:r>
            <a:r>
              <a:rPr sz="1400" spc="10" dirty="0">
                <a:latin typeface="Arial"/>
                <a:cs typeface="Arial"/>
              </a:rPr>
              <a:t>utilizzano le  </a:t>
            </a:r>
            <a:r>
              <a:rPr sz="1400" spc="15" dirty="0">
                <a:latin typeface="Arial"/>
                <a:cs typeface="Arial"/>
              </a:rPr>
              <a:t>stesse strutture ed </a:t>
            </a:r>
            <a:r>
              <a:rPr sz="1400" spc="10" dirty="0">
                <a:latin typeface="Arial"/>
                <a:cs typeface="Arial"/>
              </a:rPr>
              <a:t>attrezzature; </a:t>
            </a:r>
            <a:r>
              <a:rPr sz="1400" spc="20" dirty="0">
                <a:latin typeface="Arial"/>
                <a:cs typeface="Arial"/>
              </a:rPr>
              <a:t>per </a:t>
            </a:r>
            <a:r>
              <a:rPr sz="1400" spc="10" dirty="0">
                <a:latin typeface="Arial"/>
                <a:cs typeface="Arial"/>
              </a:rPr>
              <a:t>fare </a:t>
            </a:r>
            <a:r>
              <a:rPr sz="1400" spc="15" dirty="0">
                <a:latin typeface="Arial"/>
                <a:cs typeface="Arial"/>
              </a:rPr>
              <a:t>questo </a:t>
            </a:r>
            <a:r>
              <a:rPr sz="1400" spc="20" dirty="0">
                <a:latin typeface="Arial"/>
                <a:cs typeface="Arial"/>
              </a:rPr>
              <a:t>deve </a:t>
            </a:r>
            <a:r>
              <a:rPr sz="1400" spc="15" dirty="0">
                <a:latin typeface="Arial"/>
                <a:cs typeface="Arial"/>
              </a:rPr>
              <a:t>conoscere nel </a:t>
            </a:r>
            <a:r>
              <a:rPr sz="1400" spc="20" dirty="0">
                <a:latin typeface="Arial"/>
                <a:cs typeface="Arial"/>
              </a:rPr>
              <a:t>modo </a:t>
            </a:r>
            <a:r>
              <a:rPr sz="1400" spc="15" dirty="0">
                <a:latin typeface="Arial"/>
                <a:cs typeface="Arial"/>
              </a:rPr>
              <a:t>migliore </a:t>
            </a:r>
            <a:r>
              <a:rPr sz="1400" spc="10" dirty="0">
                <a:latin typeface="Arial"/>
                <a:cs typeface="Arial"/>
              </a:rPr>
              <a:t>tutto </a:t>
            </a:r>
            <a:r>
              <a:rPr sz="1400" spc="15" dirty="0">
                <a:latin typeface="Arial"/>
                <a:cs typeface="Arial"/>
              </a:rPr>
              <a:t>ciò che </a:t>
            </a:r>
            <a:r>
              <a:rPr sz="1400" spc="20" dirty="0">
                <a:latin typeface="Arial"/>
                <a:cs typeface="Arial"/>
              </a:rPr>
              <a:t>è </a:t>
            </a:r>
            <a:r>
              <a:rPr sz="1400" spc="15" dirty="0">
                <a:latin typeface="Arial"/>
                <a:cs typeface="Arial"/>
              </a:rPr>
              <a:t>oggetto  </a:t>
            </a:r>
            <a:r>
              <a:rPr sz="1400" spc="10" dirty="0">
                <a:latin typeface="Arial"/>
                <a:cs typeface="Arial"/>
              </a:rPr>
              <a:t>del </a:t>
            </a:r>
            <a:r>
              <a:rPr sz="1400" spc="15" dirty="0">
                <a:latin typeface="Arial"/>
                <a:cs typeface="Arial"/>
              </a:rPr>
              <a:t>proprio </a:t>
            </a:r>
            <a:r>
              <a:rPr sz="1400" spc="10" dirty="0">
                <a:latin typeface="Arial"/>
                <a:cs typeface="Arial"/>
              </a:rPr>
              <a:t>lavoro, </a:t>
            </a:r>
            <a:r>
              <a:rPr sz="1400" spc="15" dirty="0">
                <a:latin typeface="Arial"/>
                <a:cs typeface="Arial"/>
              </a:rPr>
              <a:t>operazioni da eseguire, apparecchiature da usare </a:t>
            </a:r>
            <a:r>
              <a:rPr sz="1400" spc="10" dirty="0">
                <a:latin typeface="Arial"/>
                <a:cs typeface="Arial"/>
              </a:rPr>
              <a:t>,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per questo </a:t>
            </a:r>
            <a:r>
              <a:rPr sz="1400" spc="10" dirty="0">
                <a:latin typeface="Arial"/>
                <a:cs typeface="Arial"/>
              </a:rPr>
              <a:t>gli </a:t>
            </a:r>
            <a:r>
              <a:rPr sz="1400" spc="20" dirty="0">
                <a:latin typeface="Arial"/>
                <a:cs typeface="Arial"/>
              </a:rPr>
              <a:t>devono </a:t>
            </a:r>
            <a:r>
              <a:rPr sz="1400" spc="15" dirty="0">
                <a:latin typeface="Arial"/>
                <a:cs typeface="Arial"/>
              </a:rPr>
              <a:t>essere messi  </a:t>
            </a:r>
            <a:r>
              <a:rPr sz="1400" spc="20" dirty="0">
                <a:latin typeface="Arial"/>
                <a:cs typeface="Arial"/>
              </a:rPr>
              <a:t>a </a:t>
            </a:r>
            <a:r>
              <a:rPr sz="1400" spc="10" dirty="0">
                <a:latin typeface="Arial"/>
                <a:cs typeface="Arial"/>
              </a:rPr>
              <a:t>disposizione tutti gli </a:t>
            </a:r>
            <a:r>
              <a:rPr sz="1400" spc="15" dirty="0">
                <a:latin typeface="Arial"/>
                <a:cs typeface="Arial"/>
              </a:rPr>
              <a:t>strumenti di informazione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necessari.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spc="15" dirty="0">
                <a:latin typeface="Arial"/>
                <a:cs typeface="Arial"/>
              </a:rPr>
              <a:t>Per </a:t>
            </a:r>
            <a:r>
              <a:rPr sz="1400" spc="10" dirty="0">
                <a:latin typeface="Arial"/>
                <a:cs typeface="Arial"/>
              </a:rPr>
              <a:t>tutti </a:t>
            </a:r>
            <a:r>
              <a:rPr sz="1400" spc="5" dirty="0">
                <a:latin typeface="Arial"/>
                <a:cs typeface="Arial"/>
              </a:rPr>
              <a:t>i </a:t>
            </a:r>
            <a:r>
              <a:rPr sz="1400" b="1" spc="20" dirty="0">
                <a:latin typeface="Arial"/>
                <a:cs typeface="Arial"/>
              </a:rPr>
              <a:t>DOCENTI </a:t>
            </a:r>
            <a:r>
              <a:rPr sz="1400" spc="15" dirty="0">
                <a:latin typeface="Arial"/>
                <a:cs typeface="Arial"/>
              </a:rPr>
              <a:t>che </a:t>
            </a:r>
            <a:r>
              <a:rPr sz="1400" spc="10" dirty="0">
                <a:latin typeface="Arial"/>
                <a:cs typeface="Arial"/>
              </a:rPr>
              <a:t>utilizzano </a:t>
            </a:r>
            <a:r>
              <a:rPr sz="1400" spc="5" dirty="0">
                <a:latin typeface="Arial"/>
                <a:cs typeface="Arial"/>
              </a:rPr>
              <a:t>il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laboratorio: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441959" marR="6350" indent="-214629" algn="just">
              <a:lnSpc>
                <a:spcPct val="100000"/>
              </a:lnSpc>
              <a:buAutoNum type="alphaLcParenR"/>
              <a:tabLst>
                <a:tab pos="442595" algn="l"/>
              </a:tabLst>
            </a:pPr>
            <a:r>
              <a:rPr sz="1400" spc="10" dirty="0">
                <a:latin typeface="Arial"/>
                <a:cs typeface="Arial"/>
              </a:rPr>
              <a:t>Gli </a:t>
            </a:r>
            <a:r>
              <a:rPr sz="1400" spc="15" dirty="0">
                <a:latin typeface="Arial"/>
                <a:cs typeface="Arial"/>
              </a:rPr>
              <a:t>insegnanti cureranno che </a:t>
            </a:r>
            <a:r>
              <a:rPr sz="1400" spc="10" dirty="0">
                <a:latin typeface="Arial"/>
                <a:cs typeface="Arial"/>
              </a:rPr>
              <a:t>gli allievi </a:t>
            </a:r>
            <a:r>
              <a:rPr sz="1400" spc="15" dirty="0">
                <a:latin typeface="Arial"/>
                <a:cs typeface="Arial"/>
              </a:rPr>
              <a:t>delle </a:t>
            </a:r>
            <a:r>
              <a:rPr sz="1400" spc="10" dirty="0">
                <a:latin typeface="Arial"/>
                <a:cs typeface="Arial"/>
              </a:rPr>
              <a:t>singole </a:t>
            </a:r>
            <a:r>
              <a:rPr sz="1400" spc="15" dirty="0">
                <a:latin typeface="Arial"/>
                <a:cs typeface="Arial"/>
              </a:rPr>
              <a:t>classi vengano </a:t>
            </a:r>
            <a:r>
              <a:rPr sz="1400" spc="20" dirty="0">
                <a:latin typeface="Arial"/>
                <a:cs typeface="Arial"/>
              </a:rPr>
              <a:t>a </a:t>
            </a:r>
            <a:r>
              <a:rPr sz="1400" spc="15" dirty="0">
                <a:latin typeface="Arial"/>
                <a:cs typeface="Arial"/>
              </a:rPr>
              <a:t>conoscenza del presente  regolamento </a:t>
            </a:r>
            <a:r>
              <a:rPr sz="1400" spc="10" dirty="0">
                <a:latin typeface="Arial"/>
                <a:cs typeface="Arial"/>
              </a:rPr>
              <a:t>all’inizio </a:t>
            </a:r>
            <a:r>
              <a:rPr sz="1400" spc="15" dirty="0">
                <a:latin typeface="Arial"/>
                <a:cs typeface="Arial"/>
              </a:rPr>
              <a:t>dell’anno </a:t>
            </a:r>
            <a:r>
              <a:rPr sz="1400" spc="10" dirty="0">
                <a:latin typeface="Arial"/>
                <a:cs typeface="Arial"/>
              </a:rPr>
              <a:t>scolastico, </a:t>
            </a:r>
            <a:r>
              <a:rPr sz="1400" spc="15" dirty="0">
                <a:latin typeface="Arial"/>
                <a:cs typeface="Arial"/>
              </a:rPr>
              <a:t>che </a:t>
            </a:r>
            <a:r>
              <a:rPr sz="1400" spc="20" dirty="0">
                <a:latin typeface="Arial"/>
                <a:cs typeface="Arial"/>
              </a:rPr>
              <a:t>ne </a:t>
            </a:r>
            <a:r>
              <a:rPr sz="1400" spc="15" dirty="0">
                <a:latin typeface="Arial"/>
                <a:cs typeface="Arial"/>
              </a:rPr>
              <a:t>osservino </a:t>
            </a:r>
            <a:r>
              <a:rPr sz="1400" spc="10" dirty="0">
                <a:latin typeface="Arial"/>
                <a:cs typeface="Arial"/>
              </a:rPr>
              <a:t>le </a:t>
            </a:r>
            <a:r>
              <a:rPr sz="1400" spc="15" dirty="0">
                <a:latin typeface="Arial"/>
                <a:cs typeface="Arial"/>
              </a:rPr>
              <a:t>norme, spiegando </a:t>
            </a:r>
            <a:r>
              <a:rPr sz="1400" spc="10" dirty="0">
                <a:latin typeface="Arial"/>
                <a:cs typeface="Arial"/>
              </a:rPr>
              <a:t>le </a:t>
            </a:r>
            <a:r>
              <a:rPr sz="1400" spc="15" dirty="0">
                <a:latin typeface="Arial"/>
                <a:cs typeface="Arial"/>
              </a:rPr>
              <a:t>motivazioni che  stanno </a:t>
            </a:r>
            <a:r>
              <a:rPr sz="1400" spc="10" dirty="0">
                <a:latin typeface="Arial"/>
                <a:cs typeface="Arial"/>
              </a:rPr>
              <a:t>alla </a:t>
            </a:r>
            <a:r>
              <a:rPr sz="1400" spc="15" dirty="0">
                <a:latin typeface="Arial"/>
                <a:cs typeface="Arial"/>
              </a:rPr>
              <a:t>base delle </a:t>
            </a:r>
            <a:r>
              <a:rPr sz="1400" spc="20" dirty="0">
                <a:latin typeface="Arial"/>
                <a:cs typeface="Arial"/>
              </a:rPr>
              <a:t>regole </a:t>
            </a:r>
            <a:r>
              <a:rPr sz="1400" spc="10" dirty="0">
                <a:latin typeface="Arial"/>
                <a:cs typeface="Arial"/>
              </a:rPr>
              <a:t>in </a:t>
            </a:r>
            <a:r>
              <a:rPr sz="1400" spc="20" dirty="0">
                <a:latin typeface="Arial"/>
                <a:cs typeface="Arial"/>
              </a:rPr>
              <a:t>esso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contenute;</a:t>
            </a:r>
            <a:endParaRPr sz="1400" dirty="0">
              <a:latin typeface="Arial"/>
              <a:cs typeface="Arial"/>
            </a:endParaRPr>
          </a:p>
          <a:p>
            <a:pPr marL="441959" marR="5080" indent="-214629" algn="just">
              <a:lnSpc>
                <a:spcPct val="100000"/>
              </a:lnSpc>
              <a:buAutoNum type="alphaLcParenR"/>
              <a:tabLst>
                <a:tab pos="442595" algn="l"/>
              </a:tabLst>
            </a:pPr>
            <a:r>
              <a:rPr sz="1400" spc="5" dirty="0">
                <a:latin typeface="Arial"/>
                <a:cs typeface="Arial"/>
              </a:rPr>
              <a:t>All’inizio </a:t>
            </a:r>
            <a:r>
              <a:rPr sz="1400" spc="15" dirty="0">
                <a:latin typeface="Arial"/>
                <a:cs typeface="Arial"/>
              </a:rPr>
              <a:t>di ogni </a:t>
            </a:r>
            <a:r>
              <a:rPr sz="1400" spc="20" dirty="0">
                <a:latin typeface="Arial"/>
                <a:cs typeface="Arial"/>
              </a:rPr>
              <a:t>anno </a:t>
            </a:r>
            <a:r>
              <a:rPr sz="1400" spc="10" dirty="0">
                <a:latin typeface="Arial"/>
                <a:cs typeface="Arial"/>
              </a:rPr>
              <a:t>scolastico, </a:t>
            </a:r>
            <a:r>
              <a:rPr sz="1400" spc="15" dirty="0">
                <a:latin typeface="Arial"/>
                <a:cs typeface="Arial"/>
              </a:rPr>
              <a:t>l’insegnante di ogni classe avrà cura </a:t>
            </a:r>
            <a:r>
              <a:rPr sz="1400" spc="10" dirty="0">
                <a:latin typeface="Arial"/>
                <a:cs typeface="Arial"/>
              </a:rPr>
              <a:t>di </a:t>
            </a:r>
            <a:r>
              <a:rPr sz="1400" spc="15" dirty="0">
                <a:latin typeface="Arial"/>
                <a:cs typeface="Arial"/>
              </a:rPr>
              <a:t>dividere </a:t>
            </a:r>
            <a:r>
              <a:rPr sz="1400" spc="5" dirty="0">
                <a:latin typeface="Arial"/>
                <a:cs typeface="Arial"/>
              </a:rPr>
              <a:t>gli </a:t>
            </a:r>
            <a:r>
              <a:rPr sz="1400" spc="10" dirty="0">
                <a:latin typeface="Arial"/>
                <a:cs typeface="Arial"/>
              </a:rPr>
              <a:t>allievi in </a:t>
            </a:r>
            <a:r>
              <a:rPr sz="1400" spc="15" dirty="0">
                <a:latin typeface="Arial"/>
                <a:cs typeface="Arial"/>
              </a:rPr>
              <a:t>gruppi  </a:t>
            </a:r>
            <a:r>
              <a:rPr sz="1400" spc="10" dirty="0">
                <a:latin typeface="Arial"/>
                <a:cs typeface="Arial"/>
              </a:rPr>
              <a:t>di lavoro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di assegnare </a:t>
            </a:r>
            <a:r>
              <a:rPr sz="1400" spc="20" dirty="0">
                <a:latin typeface="Arial"/>
                <a:cs typeface="Arial"/>
              </a:rPr>
              <a:t>a </a:t>
            </a:r>
            <a:r>
              <a:rPr sz="1400" spc="15" dirty="0">
                <a:latin typeface="Arial"/>
                <a:cs typeface="Arial"/>
              </a:rPr>
              <a:t>ciascun gruppo </a:t>
            </a:r>
            <a:r>
              <a:rPr sz="1400" spc="20" dirty="0">
                <a:latin typeface="Arial"/>
                <a:cs typeface="Arial"/>
              </a:rPr>
              <a:t>una </a:t>
            </a:r>
            <a:r>
              <a:rPr sz="1400" spc="15" dirty="0">
                <a:latin typeface="Arial"/>
                <a:cs typeface="Arial"/>
              </a:rPr>
              <a:t>postazione di lavoro. </a:t>
            </a:r>
            <a:r>
              <a:rPr sz="1400" spc="20" dirty="0">
                <a:latin typeface="Arial"/>
                <a:cs typeface="Arial"/>
              </a:rPr>
              <a:t>Ogni gruppo </a:t>
            </a:r>
            <a:r>
              <a:rPr sz="1400" spc="15" dirty="0">
                <a:latin typeface="Arial"/>
                <a:cs typeface="Arial"/>
              </a:rPr>
              <a:t>occuperà </a:t>
            </a:r>
            <a:r>
              <a:rPr sz="1400" spc="20" dirty="0">
                <a:latin typeface="Arial"/>
                <a:cs typeface="Arial"/>
              </a:rPr>
              <a:t>sempre  </a:t>
            </a:r>
            <a:r>
              <a:rPr sz="1400" spc="10" dirty="0">
                <a:latin typeface="Arial"/>
                <a:cs typeface="Arial"/>
              </a:rPr>
              <a:t>la </a:t>
            </a:r>
            <a:r>
              <a:rPr sz="1400" spc="15" dirty="0">
                <a:latin typeface="Arial"/>
                <a:cs typeface="Arial"/>
              </a:rPr>
              <a:t>stessa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sarà </a:t>
            </a:r>
            <a:r>
              <a:rPr sz="1400" spc="10" dirty="0">
                <a:latin typeface="Arial"/>
                <a:cs typeface="Arial"/>
              </a:rPr>
              <a:t>ritenuto </a:t>
            </a:r>
            <a:r>
              <a:rPr sz="1400" spc="15" dirty="0">
                <a:latin typeface="Arial"/>
                <a:cs typeface="Arial"/>
              </a:rPr>
              <a:t>responsabile dello </a:t>
            </a:r>
            <a:r>
              <a:rPr sz="1400" spc="10" dirty="0">
                <a:latin typeface="Arial"/>
                <a:cs typeface="Arial"/>
              </a:rPr>
              <a:t>stato </a:t>
            </a:r>
            <a:r>
              <a:rPr sz="1400" spc="15" dirty="0">
                <a:latin typeface="Arial"/>
                <a:cs typeface="Arial"/>
              </a:rPr>
              <a:t>delle </a:t>
            </a:r>
            <a:r>
              <a:rPr sz="1400" spc="10" dirty="0">
                <a:latin typeface="Arial"/>
                <a:cs typeface="Arial"/>
              </a:rPr>
              <a:t>strutture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delle attrezzature </a:t>
            </a:r>
            <a:r>
              <a:rPr sz="1400" spc="10" dirty="0">
                <a:latin typeface="Arial"/>
                <a:cs typeface="Arial"/>
              </a:rPr>
              <a:t>utilizzate </a:t>
            </a:r>
            <a:r>
              <a:rPr sz="1400" spc="15" dirty="0">
                <a:latin typeface="Arial"/>
                <a:cs typeface="Arial"/>
              </a:rPr>
              <a:t>durante  </a:t>
            </a:r>
            <a:r>
              <a:rPr sz="1400" spc="10" dirty="0">
                <a:latin typeface="Arial"/>
                <a:cs typeface="Arial"/>
              </a:rPr>
              <a:t>le </a:t>
            </a:r>
            <a:r>
              <a:rPr sz="1400" spc="15" dirty="0">
                <a:latin typeface="Arial"/>
                <a:cs typeface="Arial"/>
              </a:rPr>
              <a:t>ore </a:t>
            </a:r>
            <a:r>
              <a:rPr sz="1400" spc="10" dirty="0">
                <a:latin typeface="Arial"/>
                <a:cs typeface="Arial"/>
              </a:rPr>
              <a:t>di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lezione</a:t>
            </a:r>
            <a:endParaRPr sz="1400" dirty="0">
              <a:latin typeface="Arial"/>
              <a:cs typeface="Arial"/>
            </a:endParaRPr>
          </a:p>
          <a:p>
            <a:pPr marL="441959" marR="6350" indent="-214629" algn="just">
              <a:lnSpc>
                <a:spcPct val="100000"/>
              </a:lnSpc>
              <a:buAutoNum type="alphaLcParenR"/>
              <a:tabLst>
                <a:tab pos="442595" algn="l"/>
              </a:tabLst>
            </a:pPr>
            <a:r>
              <a:rPr sz="1400" spc="10" dirty="0">
                <a:latin typeface="Arial"/>
                <a:cs typeface="Arial"/>
              </a:rPr>
              <a:t>Gli </a:t>
            </a:r>
            <a:r>
              <a:rPr sz="1400" spc="15" dirty="0">
                <a:latin typeface="Arial"/>
                <a:cs typeface="Arial"/>
              </a:rPr>
              <a:t>insegnanti di </a:t>
            </a:r>
            <a:r>
              <a:rPr sz="1400" spc="10" dirty="0">
                <a:latin typeface="Arial"/>
                <a:cs typeface="Arial"/>
              </a:rPr>
              <a:t>fisica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0" dirty="0">
                <a:latin typeface="Arial"/>
                <a:cs typeface="Arial"/>
              </a:rPr>
              <a:t>di </a:t>
            </a:r>
            <a:r>
              <a:rPr sz="1400" spc="15" dirty="0">
                <a:latin typeface="Arial"/>
                <a:cs typeface="Arial"/>
              </a:rPr>
              <a:t>laboratorio sono </a:t>
            </a:r>
            <a:r>
              <a:rPr sz="1400" spc="10" dirty="0">
                <a:latin typeface="Arial"/>
                <a:cs typeface="Arial"/>
              </a:rPr>
              <a:t>tenuti al controllo </a:t>
            </a:r>
            <a:r>
              <a:rPr sz="1400" spc="15" dirty="0">
                <a:latin typeface="Arial"/>
                <a:cs typeface="Arial"/>
              </a:rPr>
              <a:t>dell’uso </a:t>
            </a:r>
            <a:r>
              <a:rPr sz="1400" spc="10" dirty="0">
                <a:latin typeface="Arial"/>
                <a:cs typeface="Arial"/>
              </a:rPr>
              <a:t>corretto dell’aula. Essi  </a:t>
            </a:r>
            <a:r>
              <a:rPr sz="1400" spc="15" dirty="0">
                <a:latin typeface="Arial"/>
                <a:cs typeface="Arial"/>
              </a:rPr>
              <a:t>dovranno assicurarsi </a:t>
            </a:r>
            <a:r>
              <a:rPr sz="1400" i="1" spc="15" dirty="0">
                <a:latin typeface="Arial"/>
                <a:cs typeface="Arial"/>
              </a:rPr>
              <a:t>prima </a:t>
            </a:r>
            <a:r>
              <a:rPr sz="1400" i="1" spc="20" dirty="0">
                <a:latin typeface="Arial"/>
                <a:cs typeface="Arial"/>
              </a:rPr>
              <a:t>e </a:t>
            </a:r>
            <a:r>
              <a:rPr sz="1400" i="1" spc="15" dirty="0">
                <a:latin typeface="Arial"/>
                <a:cs typeface="Arial"/>
              </a:rPr>
              <a:t>dopo </a:t>
            </a:r>
            <a:r>
              <a:rPr sz="1400" spc="10" dirty="0">
                <a:latin typeface="Arial"/>
                <a:cs typeface="Arial"/>
              </a:rPr>
              <a:t>l’uso </a:t>
            </a:r>
            <a:r>
              <a:rPr sz="1400" spc="15" dirty="0">
                <a:latin typeface="Arial"/>
                <a:cs typeface="Arial"/>
              </a:rPr>
              <a:t>che </a:t>
            </a:r>
            <a:r>
              <a:rPr sz="1400" spc="10" dirty="0">
                <a:latin typeface="Arial"/>
                <a:cs typeface="Arial"/>
              </a:rPr>
              <a:t>tutto risulti in </a:t>
            </a:r>
            <a:r>
              <a:rPr sz="1400" spc="15" dirty="0">
                <a:latin typeface="Arial"/>
                <a:cs typeface="Arial"/>
              </a:rPr>
              <a:t>ordine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che </a:t>
            </a:r>
            <a:r>
              <a:rPr sz="1400" spc="20" dirty="0">
                <a:latin typeface="Arial"/>
                <a:cs typeface="Arial"/>
              </a:rPr>
              <a:t>non </a:t>
            </a:r>
            <a:r>
              <a:rPr sz="1400" spc="15" dirty="0">
                <a:latin typeface="Arial"/>
                <a:cs typeface="Arial"/>
              </a:rPr>
              <a:t>siano </a:t>
            </a:r>
            <a:r>
              <a:rPr sz="1400" spc="10" dirty="0">
                <a:latin typeface="Arial"/>
                <a:cs typeface="Arial"/>
              </a:rPr>
              <a:t>state </a:t>
            </a:r>
            <a:r>
              <a:rPr sz="1400" spc="15" dirty="0">
                <a:latin typeface="Arial"/>
                <a:cs typeface="Arial"/>
              </a:rPr>
              <a:t>danneggiate  </a:t>
            </a:r>
            <a:r>
              <a:rPr sz="1400" spc="10" dirty="0">
                <a:latin typeface="Arial"/>
                <a:cs typeface="Arial"/>
              </a:rPr>
              <a:t>le strutture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le apparecchiature </a:t>
            </a:r>
            <a:r>
              <a:rPr sz="1400" dirty="0">
                <a:latin typeface="Arial"/>
                <a:cs typeface="Arial"/>
              </a:rPr>
              <a:t>in </a:t>
            </a:r>
            <a:r>
              <a:rPr sz="1400" spc="15" dirty="0">
                <a:latin typeface="Arial"/>
                <a:cs typeface="Arial"/>
              </a:rPr>
              <a:t>essa contenute. </a:t>
            </a:r>
            <a:r>
              <a:rPr sz="1400" spc="20" dirty="0">
                <a:latin typeface="Arial"/>
                <a:cs typeface="Arial"/>
              </a:rPr>
              <a:t>Ogni </a:t>
            </a:r>
            <a:r>
              <a:rPr sz="1400" spc="15" dirty="0">
                <a:latin typeface="Arial"/>
                <a:cs typeface="Arial"/>
              </a:rPr>
              <a:t>danneggiamento </a:t>
            </a:r>
            <a:r>
              <a:rPr sz="1400" spc="20" dirty="0">
                <a:latin typeface="Arial"/>
                <a:cs typeface="Arial"/>
              </a:rPr>
              <a:t>dovrà </a:t>
            </a:r>
            <a:r>
              <a:rPr sz="1400" spc="15" dirty="0">
                <a:latin typeface="Arial"/>
                <a:cs typeface="Arial"/>
              </a:rPr>
              <a:t>essere  immediatamente segnalato al docente responsabile </a:t>
            </a:r>
            <a:r>
              <a:rPr sz="1400" spc="20" dirty="0">
                <a:latin typeface="Arial"/>
                <a:cs typeface="Arial"/>
              </a:rPr>
              <a:t>per </a:t>
            </a:r>
            <a:r>
              <a:rPr sz="1400" spc="10" dirty="0">
                <a:latin typeface="Arial"/>
                <a:cs typeface="Arial"/>
              </a:rPr>
              <a:t>gli </a:t>
            </a:r>
            <a:r>
              <a:rPr sz="1400" spc="15" dirty="0">
                <a:latin typeface="Arial"/>
                <a:cs typeface="Arial"/>
              </a:rPr>
              <a:t>interventi del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caso.</a:t>
            </a:r>
            <a:endParaRPr sz="1400" dirty="0">
              <a:latin typeface="Arial"/>
              <a:cs typeface="Arial"/>
            </a:endParaRPr>
          </a:p>
          <a:p>
            <a:pPr marL="441959" marR="6350" indent="-214629" algn="just">
              <a:lnSpc>
                <a:spcPct val="100000"/>
              </a:lnSpc>
              <a:spcBef>
                <a:spcPts val="10"/>
              </a:spcBef>
              <a:buAutoNum type="alphaLcParenR"/>
              <a:tabLst>
                <a:tab pos="442595" algn="l"/>
              </a:tabLst>
            </a:pPr>
            <a:r>
              <a:rPr sz="1400" spc="10" dirty="0">
                <a:latin typeface="Arial"/>
                <a:cs typeface="Arial"/>
              </a:rPr>
              <a:t>Gli </a:t>
            </a:r>
            <a:r>
              <a:rPr sz="1400" spc="15" dirty="0">
                <a:latin typeface="Arial"/>
                <a:cs typeface="Arial"/>
              </a:rPr>
              <a:t>insegnanti devono </a:t>
            </a:r>
            <a:r>
              <a:rPr sz="1400" spc="10" dirty="0">
                <a:latin typeface="Arial"/>
                <a:cs typeface="Arial"/>
              </a:rPr>
              <a:t>fare </a:t>
            </a:r>
            <a:r>
              <a:rPr sz="1400" spc="15" dirty="0">
                <a:latin typeface="Arial"/>
                <a:cs typeface="Arial"/>
              </a:rPr>
              <a:t>in </a:t>
            </a:r>
            <a:r>
              <a:rPr sz="1400" spc="20" dirty="0">
                <a:latin typeface="Arial"/>
                <a:cs typeface="Arial"/>
              </a:rPr>
              <a:t>modo </a:t>
            </a:r>
            <a:r>
              <a:rPr sz="1400" spc="15" dirty="0">
                <a:latin typeface="Arial"/>
                <a:cs typeface="Arial"/>
              </a:rPr>
              <a:t>che </a:t>
            </a:r>
            <a:r>
              <a:rPr sz="1400" dirty="0">
                <a:latin typeface="Arial"/>
                <a:cs typeface="Arial"/>
              </a:rPr>
              <a:t>le </a:t>
            </a:r>
            <a:r>
              <a:rPr sz="1400" spc="15" dirty="0">
                <a:latin typeface="Arial"/>
                <a:cs typeface="Arial"/>
              </a:rPr>
              <a:t>classi </a:t>
            </a:r>
            <a:r>
              <a:rPr sz="1400" spc="20" dirty="0">
                <a:latin typeface="Arial"/>
                <a:cs typeface="Arial"/>
              </a:rPr>
              <a:t>non </a:t>
            </a:r>
            <a:r>
              <a:rPr sz="1400" spc="15" dirty="0">
                <a:latin typeface="Arial"/>
                <a:cs typeface="Arial"/>
              </a:rPr>
              <a:t>siano </a:t>
            </a:r>
            <a:r>
              <a:rPr sz="1400" spc="10" dirty="0">
                <a:latin typeface="Arial"/>
                <a:cs typeface="Arial"/>
              </a:rPr>
              <a:t>lasciate </a:t>
            </a:r>
            <a:r>
              <a:rPr sz="1400" spc="20" dirty="0">
                <a:latin typeface="Arial"/>
                <a:cs typeface="Arial"/>
              </a:rPr>
              <a:t>a </a:t>
            </a:r>
            <a:r>
              <a:rPr sz="1400" spc="15" dirty="0">
                <a:latin typeface="Arial"/>
                <a:cs typeface="Arial"/>
              </a:rPr>
              <a:t>lavorare </a:t>
            </a:r>
            <a:r>
              <a:rPr sz="1400" spc="20" dirty="0">
                <a:latin typeface="Arial"/>
                <a:cs typeface="Arial"/>
              </a:rPr>
              <a:t>senza </a:t>
            </a:r>
            <a:r>
              <a:rPr sz="1400" spc="15" dirty="0">
                <a:latin typeface="Arial"/>
                <a:cs typeface="Arial"/>
              </a:rPr>
              <a:t>sorveglianza.In  </a:t>
            </a:r>
            <a:r>
              <a:rPr sz="1400" spc="10" dirty="0">
                <a:latin typeface="Arial"/>
                <a:cs typeface="Arial"/>
              </a:rPr>
              <a:t>particolare </a:t>
            </a:r>
            <a:r>
              <a:rPr sz="1400" spc="15" dirty="0">
                <a:latin typeface="Arial"/>
                <a:cs typeface="Arial"/>
              </a:rPr>
              <a:t>dovrà essere presente </a:t>
            </a:r>
            <a:r>
              <a:rPr sz="1400" spc="20" dirty="0">
                <a:latin typeface="Arial"/>
                <a:cs typeface="Arial"/>
              </a:rPr>
              <a:t>almeno un </a:t>
            </a:r>
            <a:r>
              <a:rPr sz="1400" spc="15" dirty="0">
                <a:latin typeface="Arial"/>
                <a:cs typeface="Arial"/>
              </a:rPr>
              <a:t>insegnante durante </a:t>
            </a:r>
            <a:r>
              <a:rPr sz="1400" spc="10" dirty="0">
                <a:latin typeface="Arial"/>
                <a:cs typeface="Arial"/>
              </a:rPr>
              <a:t>l’uso </a:t>
            </a:r>
            <a:r>
              <a:rPr sz="1400" spc="15" dirty="0">
                <a:latin typeface="Arial"/>
                <a:cs typeface="Arial"/>
              </a:rPr>
              <a:t>del </a:t>
            </a:r>
            <a:r>
              <a:rPr sz="1400" spc="10" dirty="0">
                <a:latin typeface="Arial"/>
                <a:cs typeface="Arial"/>
              </a:rPr>
              <a:t>laboratorio. </a:t>
            </a:r>
            <a:r>
              <a:rPr sz="1400" spc="15" dirty="0">
                <a:latin typeface="Arial"/>
                <a:cs typeface="Arial"/>
              </a:rPr>
              <a:t>(docente </a:t>
            </a:r>
            <a:r>
              <a:rPr sz="1400" spc="10" dirty="0">
                <a:latin typeface="Arial"/>
                <a:cs typeface="Arial"/>
              </a:rPr>
              <a:t>di  teoria </a:t>
            </a:r>
            <a:r>
              <a:rPr sz="1400" spc="20" dirty="0">
                <a:latin typeface="Arial"/>
                <a:cs typeface="Arial"/>
              </a:rPr>
              <a:t>o </a:t>
            </a:r>
            <a:r>
              <a:rPr sz="1400" spc="15" dirty="0">
                <a:latin typeface="Arial"/>
                <a:cs typeface="Arial"/>
              </a:rPr>
              <a:t>tecnico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pratico)</a:t>
            </a:r>
            <a:endParaRPr sz="1400" dirty="0">
              <a:latin typeface="Arial"/>
              <a:cs typeface="Arial"/>
            </a:endParaRPr>
          </a:p>
          <a:p>
            <a:pPr marL="441959" marR="6350" indent="-214629" algn="just">
              <a:lnSpc>
                <a:spcPct val="100000"/>
              </a:lnSpc>
              <a:buAutoNum type="alphaLcParenR"/>
              <a:tabLst>
                <a:tab pos="442595" algn="l"/>
              </a:tabLst>
            </a:pPr>
            <a:r>
              <a:rPr sz="1400" spc="15" dirty="0">
                <a:latin typeface="Arial"/>
                <a:cs typeface="Arial"/>
              </a:rPr>
              <a:t>La prima </a:t>
            </a:r>
            <a:r>
              <a:rPr sz="1400" spc="10" dirty="0">
                <a:latin typeface="Arial"/>
                <a:cs typeface="Arial"/>
              </a:rPr>
              <a:t>volta </a:t>
            </a:r>
            <a:r>
              <a:rPr sz="1400" spc="15" dirty="0">
                <a:latin typeface="Arial"/>
                <a:cs typeface="Arial"/>
              </a:rPr>
              <a:t>che deve essere eseguita un’esperienza </a:t>
            </a:r>
            <a:r>
              <a:rPr sz="1400" spc="20" dirty="0">
                <a:latin typeface="Arial"/>
                <a:cs typeface="Arial"/>
              </a:rPr>
              <a:t>o </a:t>
            </a:r>
            <a:r>
              <a:rPr sz="1400" spc="10" dirty="0">
                <a:latin typeface="Arial"/>
                <a:cs typeface="Arial"/>
              </a:rPr>
              <a:t>un’attività </a:t>
            </a:r>
            <a:r>
              <a:rPr sz="1400" spc="15" dirty="0">
                <a:latin typeface="Arial"/>
                <a:cs typeface="Arial"/>
              </a:rPr>
              <a:t>pericolosa, </a:t>
            </a:r>
            <a:r>
              <a:rPr sz="1400" spc="10" dirty="0">
                <a:latin typeface="Arial"/>
                <a:cs typeface="Arial"/>
              </a:rPr>
              <a:t>gli </a:t>
            </a:r>
            <a:r>
              <a:rPr sz="1400" spc="15" dirty="0">
                <a:latin typeface="Arial"/>
                <a:cs typeface="Arial"/>
              </a:rPr>
              <a:t>insegnanti </a:t>
            </a:r>
            <a:r>
              <a:rPr sz="1400" spc="20" dirty="0">
                <a:latin typeface="Arial"/>
                <a:cs typeface="Arial"/>
              </a:rPr>
              <a:t>devono  </a:t>
            </a:r>
            <a:r>
              <a:rPr sz="1400" spc="15" dirty="0">
                <a:latin typeface="Arial"/>
                <a:cs typeface="Arial"/>
              </a:rPr>
              <a:t>spiegare agli studenti </a:t>
            </a:r>
            <a:r>
              <a:rPr sz="1400" spc="10" dirty="0">
                <a:latin typeface="Arial"/>
                <a:cs typeface="Arial"/>
              </a:rPr>
              <a:t>la </a:t>
            </a:r>
            <a:r>
              <a:rPr sz="1400" spc="15" dirty="0">
                <a:latin typeface="Arial"/>
                <a:cs typeface="Arial"/>
              </a:rPr>
              <a:t>procedura da </a:t>
            </a:r>
            <a:r>
              <a:rPr sz="1400" spc="10" dirty="0">
                <a:latin typeface="Arial"/>
                <a:cs typeface="Arial"/>
              </a:rPr>
              <a:t>utilizzare . </a:t>
            </a:r>
            <a:r>
              <a:rPr sz="1400" spc="15" dirty="0">
                <a:latin typeface="Arial"/>
                <a:cs typeface="Arial"/>
              </a:rPr>
              <a:t>Procedura concordata con </a:t>
            </a:r>
            <a:r>
              <a:rPr sz="1400" spc="5" dirty="0">
                <a:latin typeface="Arial"/>
                <a:cs typeface="Arial"/>
              </a:rPr>
              <a:t>il </a:t>
            </a:r>
            <a:r>
              <a:rPr sz="1400" spc="10" dirty="0">
                <a:latin typeface="Arial"/>
                <a:cs typeface="Arial"/>
              </a:rPr>
              <a:t>Servizio </a:t>
            </a:r>
            <a:r>
              <a:rPr sz="1400" spc="15" dirty="0">
                <a:latin typeface="Arial"/>
                <a:cs typeface="Arial"/>
              </a:rPr>
              <a:t>di  Prevenzione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Protezione </a:t>
            </a:r>
            <a:r>
              <a:rPr sz="1400" spc="10" dirty="0">
                <a:latin typeface="Arial"/>
                <a:cs typeface="Arial"/>
              </a:rPr>
              <a:t>dell’Istituto </a:t>
            </a:r>
            <a:r>
              <a:rPr sz="1400" spc="15" dirty="0">
                <a:latin typeface="Arial"/>
                <a:cs typeface="Arial"/>
              </a:rPr>
              <a:t>che dovrà autorizzalo </a:t>
            </a:r>
            <a:r>
              <a:rPr sz="1400" spc="15" dirty="0" err="1">
                <a:latin typeface="Arial"/>
                <a:cs typeface="Arial"/>
              </a:rPr>
              <a:t>preliminarmente</a:t>
            </a:r>
            <a:r>
              <a:rPr sz="1400" spc="15" dirty="0">
                <a:latin typeface="Arial"/>
                <a:cs typeface="Arial"/>
              </a:rPr>
              <a:t>;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-20053" y="228600"/>
            <a:ext cx="9982200" cy="150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0230" marR="5080" indent="-342900" algn="just">
              <a:lnSpc>
                <a:spcPct val="100000"/>
              </a:lnSpc>
              <a:buFont typeface="+mj-lt"/>
              <a:buAutoNum type="alphaLcParenR" startAt="6"/>
              <a:tabLst>
                <a:tab pos="442595" algn="l"/>
              </a:tabLst>
            </a:pPr>
            <a:r>
              <a:rPr sz="1400" spc="15" dirty="0">
                <a:latin typeface="Arial"/>
                <a:cs typeface="Arial"/>
              </a:rPr>
              <a:t>Prima </a:t>
            </a:r>
            <a:r>
              <a:rPr sz="1400" spc="10" dirty="0">
                <a:latin typeface="Arial"/>
                <a:cs typeface="Arial"/>
              </a:rPr>
              <a:t>dell’inizio </a:t>
            </a:r>
            <a:r>
              <a:rPr sz="1400" spc="15" dirty="0">
                <a:latin typeface="Arial"/>
                <a:cs typeface="Arial"/>
              </a:rPr>
              <a:t>di </a:t>
            </a:r>
            <a:r>
              <a:rPr sz="1400" spc="20" dirty="0">
                <a:latin typeface="Arial"/>
                <a:cs typeface="Arial"/>
              </a:rPr>
              <a:t>ogni anno </a:t>
            </a:r>
            <a:r>
              <a:rPr sz="1400" spc="10" dirty="0">
                <a:latin typeface="Arial"/>
                <a:cs typeface="Arial"/>
              </a:rPr>
              <a:t>scolastico </a:t>
            </a:r>
            <a:r>
              <a:rPr sz="1400" spc="15" dirty="0">
                <a:latin typeface="Arial"/>
                <a:cs typeface="Arial"/>
              </a:rPr>
              <a:t>ed in occasione della stesura del piano </a:t>
            </a:r>
            <a:r>
              <a:rPr sz="1400" spc="10" dirty="0">
                <a:latin typeface="Arial"/>
                <a:cs typeface="Arial"/>
              </a:rPr>
              <a:t>acquisti </a:t>
            </a:r>
            <a:r>
              <a:rPr sz="1400" spc="15" dirty="0">
                <a:latin typeface="Arial"/>
                <a:cs typeface="Arial"/>
              </a:rPr>
              <a:t>annuale </a:t>
            </a:r>
            <a:r>
              <a:rPr sz="1400" spc="10" dirty="0">
                <a:latin typeface="Arial"/>
                <a:cs typeface="Arial"/>
              </a:rPr>
              <a:t>gli  </a:t>
            </a:r>
            <a:r>
              <a:rPr sz="1400" spc="15" dirty="0">
                <a:latin typeface="Arial"/>
                <a:cs typeface="Arial"/>
              </a:rPr>
              <a:t>insegnanti segnaleranno al responsabile </a:t>
            </a:r>
            <a:r>
              <a:rPr sz="1400" spc="10" dirty="0">
                <a:latin typeface="Arial"/>
                <a:cs typeface="Arial"/>
              </a:rPr>
              <a:t>del </a:t>
            </a:r>
            <a:r>
              <a:rPr sz="1400" spc="15" dirty="0">
                <a:latin typeface="Arial"/>
                <a:cs typeface="Arial"/>
              </a:rPr>
              <a:t>reparto </a:t>
            </a:r>
            <a:r>
              <a:rPr sz="1400" spc="-5" dirty="0">
                <a:latin typeface="Arial"/>
                <a:cs typeface="Arial"/>
              </a:rPr>
              <a:t>il </a:t>
            </a:r>
            <a:r>
              <a:rPr sz="1400" spc="15" dirty="0">
                <a:latin typeface="Arial"/>
                <a:cs typeface="Arial"/>
              </a:rPr>
              <a:t>materiale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0" dirty="0">
                <a:latin typeface="Arial"/>
                <a:cs typeface="Arial"/>
              </a:rPr>
              <a:t>le </a:t>
            </a:r>
            <a:r>
              <a:rPr sz="1400" spc="15" dirty="0">
                <a:latin typeface="Arial"/>
                <a:cs typeface="Arial"/>
              </a:rPr>
              <a:t>attrezzature </a:t>
            </a:r>
            <a:r>
              <a:rPr sz="1400" spc="10" dirty="0">
                <a:latin typeface="Arial"/>
                <a:cs typeface="Arial"/>
              </a:rPr>
              <a:t>di cui </a:t>
            </a:r>
            <a:r>
              <a:rPr sz="1400" spc="15" dirty="0">
                <a:latin typeface="Arial"/>
                <a:cs typeface="Arial"/>
              </a:rPr>
              <a:t>avranno  bisogno.</a:t>
            </a:r>
            <a:endParaRPr sz="1400" dirty="0">
              <a:latin typeface="Arial"/>
              <a:cs typeface="Arial"/>
            </a:endParaRPr>
          </a:p>
          <a:p>
            <a:pPr marL="441959" marR="7620" indent="-214629" algn="just">
              <a:lnSpc>
                <a:spcPct val="100000"/>
              </a:lnSpc>
              <a:buAutoNum type="alphaLcParenR" startAt="6"/>
              <a:tabLst>
                <a:tab pos="442595" algn="l"/>
              </a:tabLst>
            </a:pPr>
            <a:r>
              <a:rPr sz="1400" spc="10" dirty="0">
                <a:latin typeface="Arial"/>
                <a:cs typeface="Arial"/>
              </a:rPr>
              <a:t>Gli </a:t>
            </a:r>
            <a:r>
              <a:rPr sz="1400" spc="15" dirty="0">
                <a:latin typeface="Arial"/>
                <a:cs typeface="Arial"/>
              </a:rPr>
              <a:t>insegnanti </a:t>
            </a:r>
            <a:r>
              <a:rPr sz="1400" spc="20" dirty="0">
                <a:latin typeface="Arial"/>
                <a:cs typeface="Arial"/>
              </a:rPr>
              <a:t>hanno </a:t>
            </a:r>
            <a:r>
              <a:rPr sz="1400" spc="15" dirty="0">
                <a:latin typeface="Arial"/>
                <a:cs typeface="Arial"/>
              </a:rPr>
              <a:t>la </a:t>
            </a:r>
            <a:r>
              <a:rPr sz="1400" spc="10" dirty="0">
                <a:latin typeface="Arial"/>
                <a:cs typeface="Arial"/>
              </a:rPr>
              <a:t>responsabilità dell’uso </a:t>
            </a:r>
            <a:r>
              <a:rPr sz="1400" spc="15" dirty="0">
                <a:latin typeface="Arial"/>
                <a:cs typeface="Arial"/>
              </a:rPr>
              <a:t>del computer del laboratorio. </a:t>
            </a:r>
            <a:r>
              <a:rPr sz="1400" spc="10" dirty="0">
                <a:latin typeface="Arial"/>
                <a:cs typeface="Arial"/>
              </a:rPr>
              <a:t>Gli allievi </a:t>
            </a:r>
            <a:r>
              <a:rPr sz="1400" spc="15" dirty="0">
                <a:latin typeface="Arial"/>
                <a:cs typeface="Arial"/>
              </a:rPr>
              <a:t>possono  accedervi previa autorizzazione del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docente.</a:t>
            </a:r>
            <a:endParaRPr sz="1400" dirty="0">
              <a:latin typeface="Arial"/>
              <a:cs typeface="Arial"/>
            </a:endParaRPr>
          </a:p>
          <a:p>
            <a:pPr marL="441959" indent="-214629">
              <a:lnSpc>
                <a:spcPct val="100000"/>
              </a:lnSpc>
              <a:buAutoNum type="alphaLcParenR" startAt="6"/>
              <a:tabLst>
                <a:tab pos="442595" algn="l"/>
              </a:tabLst>
            </a:pPr>
            <a:r>
              <a:rPr sz="1400" spc="10" dirty="0">
                <a:latin typeface="Arial"/>
                <a:cs typeface="Arial"/>
              </a:rPr>
              <a:t>Gli </a:t>
            </a:r>
            <a:r>
              <a:rPr sz="1400" spc="15" dirty="0">
                <a:latin typeface="Arial"/>
                <a:cs typeface="Arial"/>
              </a:rPr>
              <a:t>insegnanti  che </a:t>
            </a:r>
            <a:r>
              <a:rPr sz="1400" spc="10" dirty="0">
                <a:latin typeface="Arial"/>
                <a:cs typeface="Arial"/>
              </a:rPr>
              <a:t>utilizzano </a:t>
            </a:r>
            <a:r>
              <a:rPr sz="1400" spc="5" dirty="0">
                <a:latin typeface="Arial"/>
                <a:cs typeface="Arial"/>
              </a:rPr>
              <a:t>il  </a:t>
            </a:r>
            <a:r>
              <a:rPr sz="1400" spc="10" dirty="0">
                <a:latin typeface="Arial"/>
                <a:cs typeface="Arial"/>
              </a:rPr>
              <a:t>laboratorio,  all’inizio di </a:t>
            </a:r>
            <a:r>
              <a:rPr sz="1400" spc="15" dirty="0">
                <a:latin typeface="Arial"/>
                <a:cs typeface="Arial"/>
              </a:rPr>
              <a:t>ogni anno  </a:t>
            </a:r>
            <a:r>
              <a:rPr sz="1400" spc="10" dirty="0">
                <a:latin typeface="Arial"/>
                <a:cs typeface="Arial"/>
              </a:rPr>
              <a:t>scolastico,  </a:t>
            </a:r>
            <a:r>
              <a:rPr sz="1400" spc="15" dirty="0">
                <a:latin typeface="Arial"/>
                <a:cs typeface="Arial"/>
              </a:rPr>
              <a:t>dovranno firmare  </a:t>
            </a:r>
            <a:r>
              <a:rPr sz="1400" spc="180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una</a:t>
            </a:r>
            <a:endParaRPr sz="1400" dirty="0">
              <a:latin typeface="Arial"/>
              <a:cs typeface="Arial"/>
            </a:endParaRPr>
          </a:p>
          <a:p>
            <a:pPr marL="441959" marR="6350">
              <a:lnSpc>
                <a:spcPct val="100000"/>
              </a:lnSpc>
              <a:spcBef>
                <a:spcPts val="10"/>
              </a:spcBef>
            </a:pPr>
            <a:r>
              <a:rPr sz="1400" spc="15" dirty="0">
                <a:latin typeface="Arial"/>
                <a:cs typeface="Arial"/>
              </a:rPr>
              <a:t>dichiarazione predisposta </a:t>
            </a:r>
            <a:r>
              <a:rPr sz="1400" spc="10" dirty="0">
                <a:latin typeface="Arial"/>
                <a:cs typeface="Arial"/>
              </a:rPr>
              <a:t>dal </a:t>
            </a:r>
            <a:r>
              <a:rPr sz="1400" spc="15" dirty="0">
                <a:latin typeface="Arial"/>
                <a:cs typeface="Arial"/>
              </a:rPr>
              <a:t>responsabile </a:t>
            </a:r>
            <a:r>
              <a:rPr sz="1400" spc="10" dirty="0">
                <a:latin typeface="Arial"/>
                <a:cs typeface="Arial"/>
              </a:rPr>
              <a:t>di </a:t>
            </a:r>
            <a:r>
              <a:rPr sz="1400" spc="15" dirty="0">
                <a:latin typeface="Arial"/>
                <a:cs typeface="Arial"/>
              </a:rPr>
              <a:t>laboratorio nella quale dichiarano di aver </a:t>
            </a:r>
            <a:r>
              <a:rPr sz="1400" spc="10" dirty="0">
                <a:latin typeface="Arial"/>
                <a:cs typeface="Arial"/>
              </a:rPr>
              <a:t>letto </a:t>
            </a:r>
            <a:r>
              <a:rPr sz="1400" spc="20" dirty="0">
                <a:latin typeface="Arial"/>
                <a:cs typeface="Arial"/>
              </a:rPr>
              <a:t>e  </a:t>
            </a:r>
            <a:r>
              <a:rPr sz="1400" spc="15" dirty="0">
                <a:latin typeface="Arial"/>
                <a:cs typeface="Arial"/>
              </a:rPr>
              <a:t>spiegato </a:t>
            </a:r>
            <a:r>
              <a:rPr sz="1400" spc="5" dirty="0">
                <a:latin typeface="Arial"/>
                <a:cs typeface="Arial"/>
              </a:rPr>
              <a:t>il </a:t>
            </a:r>
            <a:r>
              <a:rPr sz="1400" spc="15" dirty="0">
                <a:latin typeface="Arial"/>
                <a:cs typeface="Arial"/>
              </a:rPr>
              <a:t>presente </a:t>
            </a:r>
            <a:r>
              <a:rPr sz="1400" spc="20" dirty="0">
                <a:latin typeface="Arial"/>
                <a:cs typeface="Arial"/>
              </a:rPr>
              <a:t>regolamento </a:t>
            </a:r>
            <a:r>
              <a:rPr sz="1400" spc="15" dirty="0">
                <a:latin typeface="Arial"/>
                <a:cs typeface="Arial"/>
              </a:rPr>
              <a:t>alle loro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classi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" name="object 2"/>
          <p:cNvSpPr txBox="1"/>
          <p:nvPr/>
        </p:nvSpPr>
        <p:spPr>
          <a:xfrm>
            <a:off x="9625" y="1905000"/>
            <a:ext cx="9982200" cy="5301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15" dirty="0">
                <a:solidFill>
                  <a:srgbClr val="0000FF"/>
                </a:solidFill>
                <a:latin typeface="Arial"/>
                <a:cs typeface="Arial"/>
              </a:rPr>
              <a:t>Programmazione delle esercitazioni di</a:t>
            </a:r>
            <a:r>
              <a:rPr sz="14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0000FF"/>
                </a:solidFill>
                <a:latin typeface="Arial"/>
                <a:cs typeface="Arial"/>
              </a:rPr>
              <a:t>laboratorio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441959" marR="5080" indent="-214629" algn="just">
              <a:lnSpc>
                <a:spcPct val="99600"/>
              </a:lnSpc>
              <a:buSzPct val="111111"/>
              <a:buAutoNum type="arabicPeriod"/>
              <a:tabLst>
                <a:tab pos="442595" algn="l"/>
              </a:tabLst>
            </a:pPr>
            <a:r>
              <a:rPr sz="1400" spc="10" dirty="0">
                <a:latin typeface="Arial"/>
                <a:cs typeface="Arial"/>
              </a:rPr>
              <a:t>Tutte le attività </a:t>
            </a:r>
            <a:r>
              <a:rPr sz="1400" spc="15" dirty="0">
                <a:latin typeface="Arial"/>
                <a:cs typeface="Arial"/>
              </a:rPr>
              <a:t>didattiche </a:t>
            </a:r>
            <a:r>
              <a:rPr sz="1400" spc="10" dirty="0">
                <a:latin typeface="Arial"/>
                <a:cs typeface="Arial"/>
              </a:rPr>
              <a:t>dei </a:t>
            </a:r>
            <a:r>
              <a:rPr sz="1400" spc="15" dirty="0">
                <a:latin typeface="Arial"/>
                <a:cs typeface="Arial"/>
              </a:rPr>
              <a:t>laboratori </a:t>
            </a:r>
            <a:r>
              <a:rPr sz="1400" spc="20" dirty="0">
                <a:latin typeface="Arial"/>
                <a:cs typeface="Arial"/>
              </a:rPr>
              <a:t>devono </a:t>
            </a:r>
            <a:r>
              <a:rPr sz="1400" spc="15" dirty="0">
                <a:latin typeface="Arial"/>
                <a:cs typeface="Arial"/>
              </a:rPr>
              <a:t>essere opportunamente </a:t>
            </a:r>
            <a:r>
              <a:rPr sz="1400" spc="20" dirty="0">
                <a:latin typeface="Arial"/>
                <a:cs typeface="Arial"/>
              </a:rPr>
              <a:t>programmate e </a:t>
            </a:r>
            <a:r>
              <a:rPr sz="1400" spc="15" dirty="0">
                <a:latin typeface="Arial"/>
                <a:cs typeface="Arial"/>
              </a:rPr>
              <a:t>pianificate  </a:t>
            </a:r>
            <a:r>
              <a:rPr sz="1400" spc="10" dirty="0">
                <a:latin typeface="Arial"/>
                <a:cs typeface="Arial"/>
              </a:rPr>
              <a:t>con </a:t>
            </a:r>
            <a:r>
              <a:rPr sz="1400" spc="15" dirty="0">
                <a:latin typeface="Arial"/>
                <a:cs typeface="Arial"/>
              </a:rPr>
              <a:t>anticipo </a:t>
            </a:r>
            <a:r>
              <a:rPr sz="1400" spc="10" dirty="0">
                <a:latin typeface="Arial"/>
                <a:cs typeface="Arial"/>
              </a:rPr>
              <a:t>sufficiente </a:t>
            </a:r>
            <a:r>
              <a:rPr sz="1400" spc="15" dirty="0">
                <a:latin typeface="Arial"/>
                <a:cs typeface="Arial"/>
              </a:rPr>
              <a:t>alla necessaria predisposizione </a:t>
            </a:r>
            <a:r>
              <a:rPr sz="1400" spc="10" dirty="0">
                <a:latin typeface="Arial"/>
                <a:cs typeface="Arial"/>
              </a:rPr>
              <a:t>di </a:t>
            </a:r>
            <a:r>
              <a:rPr sz="1400" spc="15" dirty="0">
                <a:latin typeface="Arial"/>
                <a:cs typeface="Arial"/>
              </a:rPr>
              <a:t>prodotti ed apparecchiature, in condizioni  </a:t>
            </a:r>
            <a:r>
              <a:rPr sz="1400" spc="10" dirty="0">
                <a:latin typeface="Arial"/>
                <a:cs typeface="Arial"/>
              </a:rPr>
              <a:t>di </a:t>
            </a:r>
            <a:r>
              <a:rPr sz="1400" spc="20" dirty="0">
                <a:latin typeface="Arial"/>
                <a:cs typeface="Arial"/>
              </a:rPr>
              <a:t>massima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spc="15" dirty="0" err="1">
                <a:latin typeface="Arial"/>
                <a:cs typeface="Arial"/>
              </a:rPr>
              <a:t>sicurezza</a:t>
            </a:r>
            <a:r>
              <a:rPr sz="1400" spc="15" dirty="0">
                <a:latin typeface="Arial"/>
                <a:cs typeface="Arial"/>
              </a:rPr>
              <a:t>.</a:t>
            </a:r>
            <a:endParaRPr lang="it-IT" sz="1400" spc="15" dirty="0">
              <a:latin typeface="Arial"/>
              <a:cs typeface="Arial"/>
            </a:endParaRPr>
          </a:p>
          <a:p>
            <a:pPr marL="441959" marR="5080" indent="-214629" algn="just">
              <a:lnSpc>
                <a:spcPct val="99600"/>
              </a:lnSpc>
              <a:buSzPct val="111111"/>
              <a:buAutoNum type="arabicPeriod"/>
              <a:tabLst>
                <a:tab pos="442595" algn="l"/>
              </a:tabLst>
            </a:pPr>
            <a:endParaRPr sz="1400" dirty="0">
              <a:latin typeface="Arial"/>
              <a:cs typeface="Arial"/>
            </a:endParaRPr>
          </a:p>
          <a:p>
            <a:pPr marL="441959" marR="5080" indent="-214629" algn="just">
              <a:spcBef>
                <a:spcPts val="100"/>
              </a:spcBef>
              <a:buSzPct val="111111"/>
              <a:buAutoNum type="arabicPeriod"/>
              <a:tabLst>
                <a:tab pos="442595" algn="l"/>
              </a:tabLst>
            </a:pPr>
            <a:r>
              <a:rPr sz="1400" spc="10" dirty="0">
                <a:latin typeface="Arial"/>
                <a:cs typeface="Arial"/>
              </a:rPr>
              <a:t>Gli </a:t>
            </a:r>
            <a:r>
              <a:rPr sz="1400" spc="15" dirty="0">
                <a:latin typeface="Arial"/>
                <a:cs typeface="Arial"/>
              </a:rPr>
              <a:t>alunni devono essere informati </a:t>
            </a:r>
            <a:r>
              <a:rPr sz="1400" spc="10" dirty="0">
                <a:latin typeface="Arial"/>
                <a:cs typeface="Arial"/>
              </a:rPr>
              <a:t>in </a:t>
            </a:r>
            <a:r>
              <a:rPr sz="1400" spc="25" dirty="0">
                <a:latin typeface="Arial"/>
                <a:cs typeface="Arial"/>
              </a:rPr>
              <a:t>modo </a:t>
            </a:r>
            <a:r>
              <a:rPr sz="1400" spc="10" dirty="0">
                <a:latin typeface="Arial"/>
                <a:cs typeface="Arial"/>
              </a:rPr>
              <a:t>preciso delle </a:t>
            </a:r>
            <a:r>
              <a:rPr sz="1400" spc="15" dirty="0">
                <a:latin typeface="Arial"/>
                <a:cs typeface="Arial"/>
              </a:rPr>
              <a:t>operazioni da compiere con particolare  riferimento </a:t>
            </a:r>
            <a:r>
              <a:rPr sz="1400" spc="20" dirty="0">
                <a:latin typeface="Arial"/>
                <a:cs typeface="Arial"/>
              </a:rPr>
              <a:t>a </a:t>
            </a:r>
            <a:r>
              <a:rPr sz="1400" spc="15" dirty="0">
                <a:latin typeface="Arial"/>
                <a:cs typeface="Arial"/>
              </a:rPr>
              <a:t>quelle che possono comportare </a:t>
            </a:r>
            <a:r>
              <a:rPr sz="1400" spc="20" dirty="0">
                <a:latin typeface="Arial"/>
                <a:cs typeface="Arial"/>
              </a:rPr>
              <a:t>un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15" dirty="0" err="1">
                <a:latin typeface="Arial"/>
                <a:cs typeface="Arial"/>
              </a:rPr>
              <a:t>rischio</a:t>
            </a:r>
            <a:r>
              <a:rPr sz="1400" spc="15" dirty="0">
                <a:latin typeface="Arial"/>
                <a:cs typeface="Arial"/>
              </a:rPr>
              <a:t>.</a:t>
            </a:r>
            <a:endParaRPr lang="it-IT" sz="1400" spc="15" dirty="0">
              <a:latin typeface="Arial"/>
              <a:cs typeface="Arial"/>
            </a:endParaRPr>
          </a:p>
          <a:p>
            <a:pPr marL="441959" marR="5080" indent="-214629" algn="just">
              <a:lnSpc>
                <a:spcPts val="1090"/>
              </a:lnSpc>
              <a:spcBef>
                <a:spcPts val="100"/>
              </a:spcBef>
              <a:buSzPct val="111111"/>
              <a:buAutoNum type="arabicPeriod"/>
              <a:tabLst>
                <a:tab pos="442595" algn="l"/>
              </a:tabLst>
            </a:pPr>
            <a:endParaRPr sz="1400" dirty="0">
              <a:latin typeface="Arial"/>
              <a:cs typeface="Arial"/>
            </a:endParaRPr>
          </a:p>
          <a:p>
            <a:pPr marL="441959" marR="5080" indent="-214629" algn="just">
              <a:spcBef>
                <a:spcPts val="80"/>
              </a:spcBef>
              <a:buSzPct val="111111"/>
              <a:buAutoNum type="arabicPeriod"/>
              <a:tabLst>
                <a:tab pos="442595" algn="l"/>
              </a:tabLst>
            </a:pPr>
            <a:r>
              <a:rPr sz="1400" spc="15" dirty="0">
                <a:latin typeface="Arial"/>
                <a:cs typeface="Arial"/>
              </a:rPr>
              <a:t>Devono essere parimenti </a:t>
            </a:r>
            <a:r>
              <a:rPr sz="1400" spc="20" dirty="0">
                <a:latin typeface="Arial"/>
                <a:cs typeface="Arial"/>
              </a:rPr>
              <a:t>programmate e </a:t>
            </a:r>
            <a:r>
              <a:rPr sz="1400" spc="15" dirty="0">
                <a:latin typeface="Arial"/>
                <a:cs typeface="Arial"/>
              </a:rPr>
              <a:t>rese note agli alunni le procedure di </a:t>
            </a:r>
            <a:r>
              <a:rPr sz="1400" spc="10" dirty="0">
                <a:latin typeface="Arial"/>
                <a:cs typeface="Arial"/>
              </a:rPr>
              <a:t>sicurezza </a:t>
            </a:r>
            <a:r>
              <a:rPr sz="1400" spc="20" dirty="0">
                <a:latin typeface="Arial"/>
                <a:cs typeface="Arial"/>
              </a:rPr>
              <a:t>da  </a:t>
            </a:r>
            <a:r>
              <a:rPr sz="1400" spc="10" dirty="0">
                <a:latin typeface="Arial"/>
                <a:cs typeface="Arial"/>
              </a:rPr>
              <a:t>rispettare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0" dirty="0">
                <a:latin typeface="Arial"/>
                <a:cs typeface="Arial"/>
              </a:rPr>
              <a:t>le </a:t>
            </a:r>
            <a:r>
              <a:rPr sz="1400" spc="15" dirty="0">
                <a:latin typeface="Arial"/>
                <a:cs typeface="Arial"/>
              </a:rPr>
              <a:t>modalità </a:t>
            </a:r>
            <a:r>
              <a:rPr sz="1400" spc="10" dirty="0">
                <a:latin typeface="Arial"/>
                <a:cs typeface="Arial"/>
              </a:rPr>
              <a:t>di </a:t>
            </a:r>
            <a:r>
              <a:rPr sz="1400" spc="15" dirty="0">
                <a:latin typeface="Arial"/>
                <a:cs typeface="Arial"/>
              </a:rPr>
              <a:t>smaltimento dei </a:t>
            </a:r>
            <a:r>
              <a:rPr sz="1400" spc="10" dirty="0">
                <a:latin typeface="Arial"/>
                <a:cs typeface="Arial"/>
              </a:rPr>
              <a:t>reflui </a:t>
            </a:r>
            <a:r>
              <a:rPr sz="1400" spc="15" dirty="0">
                <a:latin typeface="Arial"/>
                <a:cs typeface="Arial"/>
              </a:rPr>
              <a:t>della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15" dirty="0" err="1">
                <a:latin typeface="Arial"/>
                <a:cs typeface="Arial"/>
              </a:rPr>
              <a:t>esercitazione</a:t>
            </a:r>
            <a:r>
              <a:rPr sz="1400" spc="15" dirty="0">
                <a:latin typeface="Arial"/>
                <a:cs typeface="Arial"/>
              </a:rPr>
              <a:t>.</a:t>
            </a:r>
            <a:endParaRPr lang="it-IT" sz="1400" spc="15" dirty="0">
              <a:latin typeface="Arial"/>
              <a:cs typeface="Arial"/>
            </a:endParaRPr>
          </a:p>
          <a:p>
            <a:pPr marL="441959" marR="5080" indent="-214629" algn="just">
              <a:lnSpc>
                <a:spcPts val="1080"/>
              </a:lnSpc>
              <a:spcBef>
                <a:spcPts val="80"/>
              </a:spcBef>
              <a:buSzPct val="111111"/>
              <a:buAutoNum type="arabicPeriod"/>
              <a:tabLst>
                <a:tab pos="442595" algn="l"/>
              </a:tabLst>
            </a:pPr>
            <a:endParaRPr sz="1400" dirty="0">
              <a:latin typeface="Arial"/>
              <a:cs typeface="Arial"/>
            </a:endParaRPr>
          </a:p>
          <a:p>
            <a:pPr marL="441959" marR="5080" indent="-214629" algn="just">
              <a:spcBef>
                <a:spcPts val="75"/>
              </a:spcBef>
              <a:buSzPct val="111111"/>
              <a:buAutoNum type="arabicPeriod"/>
              <a:tabLst>
                <a:tab pos="442595" algn="l"/>
              </a:tabLst>
            </a:pPr>
            <a:r>
              <a:rPr sz="1400" spc="20" dirty="0">
                <a:latin typeface="Arial"/>
                <a:cs typeface="Arial"/>
              </a:rPr>
              <a:t>Quando </a:t>
            </a:r>
            <a:r>
              <a:rPr sz="1400" spc="15" dirty="0">
                <a:latin typeface="Arial"/>
                <a:cs typeface="Arial"/>
              </a:rPr>
              <a:t>vengono eseguite da </a:t>
            </a:r>
            <a:r>
              <a:rPr sz="1400" spc="10" dirty="0">
                <a:latin typeface="Arial"/>
                <a:cs typeface="Arial"/>
              </a:rPr>
              <a:t>più classi, </a:t>
            </a:r>
            <a:r>
              <a:rPr sz="1400" spc="15" dirty="0">
                <a:latin typeface="Arial"/>
                <a:cs typeface="Arial"/>
              </a:rPr>
              <a:t>nello stesso laboratorio, </a:t>
            </a:r>
            <a:r>
              <a:rPr sz="1400" spc="10" dirty="0">
                <a:latin typeface="Arial"/>
                <a:cs typeface="Arial"/>
              </a:rPr>
              <a:t>esercitazioni simili, </a:t>
            </a:r>
            <a:r>
              <a:rPr sz="1400" spc="15" dirty="0">
                <a:latin typeface="Arial"/>
                <a:cs typeface="Arial"/>
              </a:rPr>
              <a:t>gli insegnanti  provvedono </a:t>
            </a:r>
            <a:r>
              <a:rPr sz="1400" spc="20" dirty="0">
                <a:latin typeface="Arial"/>
                <a:cs typeface="Arial"/>
              </a:rPr>
              <a:t>a </a:t>
            </a:r>
            <a:r>
              <a:rPr sz="1400" spc="15" dirty="0">
                <a:latin typeface="Arial"/>
                <a:cs typeface="Arial"/>
              </a:rPr>
              <a:t>concordare </a:t>
            </a:r>
            <a:r>
              <a:rPr sz="1400" spc="10" dirty="0">
                <a:latin typeface="Arial"/>
                <a:cs typeface="Arial"/>
              </a:rPr>
              <a:t>le </a:t>
            </a:r>
            <a:r>
              <a:rPr sz="1400" spc="15" dirty="0">
                <a:latin typeface="Arial"/>
                <a:cs typeface="Arial"/>
              </a:rPr>
              <a:t>metodiche </a:t>
            </a:r>
            <a:r>
              <a:rPr sz="1400" spc="10" dirty="0">
                <a:latin typeface="Arial"/>
                <a:cs typeface="Arial"/>
              </a:rPr>
              <a:t>di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lavoro.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227329" marR="6350" algn="just">
              <a:lnSpc>
                <a:spcPct val="100000"/>
              </a:lnSpc>
            </a:pPr>
            <a:r>
              <a:rPr sz="1400" spc="15" dirty="0">
                <a:latin typeface="Arial"/>
                <a:cs typeface="Arial"/>
              </a:rPr>
              <a:t>Le </a:t>
            </a:r>
            <a:r>
              <a:rPr sz="1400" spc="20" dirty="0">
                <a:latin typeface="Arial"/>
                <a:cs typeface="Arial"/>
              </a:rPr>
              <a:t>norme </a:t>
            </a:r>
            <a:r>
              <a:rPr sz="1400" spc="15" dirty="0">
                <a:latin typeface="Arial"/>
                <a:cs typeface="Arial"/>
              </a:rPr>
              <a:t>seguenti devono essere portate </a:t>
            </a:r>
            <a:r>
              <a:rPr sz="1400" spc="20" dirty="0">
                <a:latin typeface="Arial"/>
                <a:cs typeface="Arial"/>
              </a:rPr>
              <a:t>a </a:t>
            </a:r>
            <a:r>
              <a:rPr sz="1400" spc="15" dirty="0">
                <a:latin typeface="Arial"/>
                <a:cs typeface="Arial"/>
              </a:rPr>
              <a:t>conoscenza di </a:t>
            </a:r>
            <a:r>
              <a:rPr sz="1400" spc="10" dirty="0">
                <a:latin typeface="Arial"/>
                <a:cs typeface="Arial"/>
              </a:rPr>
              <a:t>tutti gli utenti </a:t>
            </a:r>
            <a:r>
              <a:rPr sz="1400" spc="15" dirty="0">
                <a:latin typeface="Arial"/>
                <a:cs typeface="Arial"/>
              </a:rPr>
              <a:t>del laboratorio </a:t>
            </a:r>
            <a:r>
              <a:rPr sz="1400" spc="10" dirty="0">
                <a:latin typeface="Arial"/>
                <a:cs typeface="Arial"/>
              </a:rPr>
              <a:t>sotto la  </a:t>
            </a:r>
            <a:r>
              <a:rPr sz="1400" spc="15" dirty="0">
                <a:latin typeface="Arial"/>
                <a:cs typeface="Arial"/>
              </a:rPr>
              <a:t>supervisione del responsabile del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medesimo.</a:t>
            </a:r>
            <a:endParaRPr sz="1400" dirty="0">
              <a:latin typeface="Arial"/>
              <a:cs typeface="Arial"/>
            </a:endParaRPr>
          </a:p>
          <a:p>
            <a:pPr marL="227329">
              <a:lnSpc>
                <a:spcPct val="100000"/>
              </a:lnSpc>
            </a:pPr>
            <a:r>
              <a:rPr sz="1400" spc="15" dirty="0">
                <a:latin typeface="Arial"/>
                <a:cs typeface="Arial"/>
              </a:rPr>
              <a:t>Non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essendo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possibile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richiamare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tutte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le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specifiche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norme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operative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di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sicurezza</a:t>
            </a:r>
            <a:r>
              <a:rPr sz="1400" spc="10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vigenti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è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necessario</a:t>
            </a:r>
            <a:endParaRPr sz="1400" dirty="0">
              <a:latin typeface="Arial"/>
              <a:cs typeface="Arial"/>
            </a:endParaRPr>
          </a:p>
          <a:p>
            <a:pPr marL="227329" marR="5080" algn="just">
              <a:lnSpc>
                <a:spcPct val="100000"/>
              </a:lnSpc>
              <a:spcBef>
                <a:spcPts val="10"/>
              </a:spcBef>
            </a:pPr>
            <a:r>
              <a:rPr sz="1400" spc="15" dirty="0">
                <a:latin typeface="Arial"/>
                <a:cs typeface="Arial"/>
              </a:rPr>
              <a:t>che: </a:t>
            </a:r>
            <a:r>
              <a:rPr sz="1400" spc="10" dirty="0">
                <a:latin typeface="Arial"/>
                <a:cs typeface="Arial"/>
              </a:rPr>
              <a:t>lo </a:t>
            </a:r>
            <a:r>
              <a:rPr sz="1400" spc="15" dirty="0">
                <a:latin typeface="Arial"/>
                <a:cs typeface="Arial"/>
              </a:rPr>
              <a:t>studente faccia </a:t>
            </a:r>
            <a:r>
              <a:rPr sz="1400" spc="10" dirty="0">
                <a:latin typeface="Arial"/>
                <a:cs typeface="Arial"/>
              </a:rPr>
              <a:t>costante </a:t>
            </a:r>
            <a:r>
              <a:rPr sz="1400" spc="15" dirty="0">
                <a:latin typeface="Arial"/>
                <a:cs typeface="Arial"/>
              </a:rPr>
              <a:t>riferimento al proprio docente ovvero </a:t>
            </a:r>
            <a:r>
              <a:rPr sz="1400" spc="10" dirty="0">
                <a:latin typeface="Arial"/>
                <a:cs typeface="Arial"/>
              </a:rPr>
              <a:t>al </a:t>
            </a:r>
            <a:r>
              <a:rPr sz="1400" spc="15" dirty="0">
                <a:latin typeface="Arial"/>
                <a:cs typeface="Arial"/>
              </a:rPr>
              <a:t>responsabile della </a:t>
            </a:r>
            <a:r>
              <a:rPr sz="1400" spc="10" dirty="0">
                <a:latin typeface="Arial"/>
                <a:cs typeface="Arial"/>
              </a:rPr>
              <a:t>struttura, il  </a:t>
            </a:r>
            <a:r>
              <a:rPr sz="1400" spc="15" dirty="0">
                <a:latin typeface="Arial"/>
                <a:cs typeface="Arial"/>
              </a:rPr>
              <a:t>quale </a:t>
            </a:r>
            <a:r>
              <a:rPr sz="1400" spc="20" dirty="0">
                <a:latin typeface="Arial"/>
                <a:cs typeface="Arial"/>
              </a:rPr>
              <a:t>è </a:t>
            </a:r>
            <a:r>
              <a:rPr sz="1400" spc="15" dirty="0">
                <a:latin typeface="Arial"/>
                <a:cs typeface="Arial"/>
              </a:rPr>
              <a:t>tenuto ad </a:t>
            </a:r>
            <a:r>
              <a:rPr sz="1400" spc="10" dirty="0">
                <a:latin typeface="Arial"/>
                <a:cs typeface="Arial"/>
              </a:rPr>
              <a:t>istruire </a:t>
            </a:r>
            <a:r>
              <a:rPr sz="1400" spc="15" dirty="0">
                <a:latin typeface="Arial"/>
                <a:cs typeface="Arial"/>
              </a:rPr>
              <a:t>adeguatamente ciascuno studente </a:t>
            </a:r>
            <a:r>
              <a:rPr sz="1400" spc="10" dirty="0">
                <a:latin typeface="Arial"/>
                <a:cs typeface="Arial"/>
              </a:rPr>
              <a:t>in </a:t>
            </a:r>
            <a:r>
              <a:rPr sz="1400" spc="15" dirty="0">
                <a:latin typeface="Arial"/>
                <a:cs typeface="Arial"/>
              </a:rPr>
              <a:t>relazione alle </a:t>
            </a:r>
            <a:r>
              <a:rPr sz="1400" spc="10" dirty="0">
                <a:latin typeface="Arial"/>
                <a:cs typeface="Arial"/>
              </a:rPr>
              <a:t>attività </a:t>
            </a:r>
            <a:r>
              <a:rPr sz="1400" spc="15" dirty="0">
                <a:latin typeface="Arial"/>
                <a:cs typeface="Arial"/>
              </a:rPr>
              <a:t>che questi andrà </a:t>
            </a:r>
            <a:r>
              <a:rPr sz="1400" spc="20" dirty="0">
                <a:latin typeface="Arial"/>
                <a:cs typeface="Arial"/>
              </a:rPr>
              <a:t>a  </a:t>
            </a:r>
            <a:r>
              <a:rPr sz="1400" spc="15" dirty="0" err="1">
                <a:latin typeface="Arial"/>
                <a:cs typeface="Arial"/>
              </a:rPr>
              <a:t>svolgere</a:t>
            </a:r>
            <a:r>
              <a:rPr sz="1400" b="1" spc="15" dirty="0">
                <a:latin typeface="Arial"/>
                <a:cs typeface="Arial"/>
              </a:rPr>
              <a:t>.</a:t>
            </a: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15" dirty="0">
                <a:solidFill>
                  <a:srgbClr val="0000FF"/>
                </a:solidFill>
                <a:latin typeface="Arial"/>
                <a:cs typeface="Arial"/>
              </a:rPr>
              <a:t>Procedure  </a:t>
            </a:r>
            <a:r>
              <a:rPr sz="1400" b="1" spc="15" dirty="0" err="1">
                <a:solidFill>
                  <a:srgbClr val="0000FF"/>
                </a:solidFill>
                <a:latin typeface="Arial"/>
                <a:cs typeface="Arial"/>
              </a:rPr>
              <a:t>elementari</a:t>
            </a:r>
            <a:r>
              <a:rPr sz="1400" b="1" spc="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b="1" spc="20" dirty="0">
                <a:solidFill>
                  <a:srgbClr val="0000FF"/>
                </a:solidFill>
                <a:latin typeface="Arial"/>
                <a:cs typeface="Arial"/>
              </a:rPr>
              <a:t>per </a:t>
            </a:r>
            <a:r>
              <a:rPr sz="1400" b="1" spc="10" dirty="0">
                <a:solidFill>
                  <a:srgbClr val="0000FF"/>
                </a:solidFill>
                <a:latin typeface="Arial"/>
                <a:cs typeface="Arial"/>
              </a:rPr>
              <a:t>la </a:t>
            </a:r>
            <a:r>
              <a:rPr sz="1400" b="1" spc="20" dirty="0" err="1">
                <a:solidFill>
                  <a:srgbClr val="0000FF"/>
                </a:solidFill>
                <a:latin typeface="Arial"/>
                <a:cs typeface="Arial"/>
              </a:rPr>
              <a:t>prevenzione</a:t>
            </a:r>
            <a:r>
              <a:rPr sz="1400" b="1" spc="2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b="1" spc="10" dirty="0" err="1">
                <a:solidFill>
                  <a:srgbClr val="0000FF"/>
                </a:solidFill>
                <a:latin typeface="Arial"/>
                <a:cs typeface="Arial"/>
              </a:rPr>
              <a:t>degli</a:t>
            </a:r>
            <a:r>
              <a:rPr sz="1400" b="1" spc="-2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b="1" spc="15" dirty="0" err="1">
                <a:solidFill>
                  <a:srgbClr val="0000FF"/>
                </a:solidFill>
                <a:latin typeface="Arial"/>
                <a:cs typeface="Arial"/>
              </a:rPr>
              <a:t>infortuni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400" i="1" spc="15" dirty="0" err="1">
                <a:latin typeface="Arial"/>
                <a:cs typeface="Arial"/>
              </a:rPr>
              <a:t>Coloro</a:t>
            </a:r>
            <a:r>
              <a:rPr sz="1400" i="1" spc="15" dirty="0">
                <a:latin typeface="Arial"/>
                <a:cs typeface="Arial"/>
              </a:rPr>
              <a:t> </a:t>
            </a:r>
            <a:r>
              <a:rPr sz="1400" i="1" spc="15" dirty="0" err="1">
                <a:latin typeface="Arial"/>
                <a:cs typeface="Arial"/>
              </a:rPr>
              <a:t>che</a:t>
            </a:r>
            <a:r>
              <a:rPr sz="1400" i="1" spc="15" dirty="0">
                <a:latin typeface="Arial"/>
                <a:cs typeface="Arial"/>
              </a:rPr>
              <a:t> </a:t>
            </a:r>
            <a:r>
              <a:rPr sz="1400" i="1" spc="15" dirty="0" err="1">
                <a:latin typeface="Arial"/>
                <a:cs typeface="Arial"/>
              </a:rPr>
              <a:t>usano</a:t>
            </a:r>
            <a:r>
              <a:rPr sz="1400" i="1" spc="15" dirty="0">
                <a:latin typeface="Arial"/>
                <a:cs typeface="Arial"/>
              </a:rPr>
              <a:t> </a:t>
            </a:r>
            <a:r>
              <a:rPr sz="1400" i="1" spc="20" dirty="0">
                <a:latin typeface="Arial"/>
                <a:cs typeface="Arial"/>
              </a:rPr>
              <a:t>un </a:t>
            </a:r>
            <a:r>
              <a:rPr sz="1400" i="1" spc="20" dirty="0" err="1">
                <a:latin typeface="Arial"/>
                <a:cs typeface="Arial"/>
              </a:rPr>
              <a:t>comportamento</a:t>
            </a:r>
            <a:r>
              <a:rPr sz="1400" i="1" spc="20" dirty="0">
                <a:latin typeface="Arial"/>
                <a:cs typeface="Arial"/>
              </a:rPr>
              <a:t> </a:t>
            </a:r>
            <a:r>
              <a:rPr sz="1400" i="1" spc="15" dirty="0" err="1">
                <a:latin typeface="Arial"/>
                <a:cs typeface="Arial"/>
              </a:rPr>
              <a:t>inadeguato</a:t>
            </a:r>
            <a:r>
              <a:rPr sz="1400" i="1" spc="15" dirty="0">
                <a:latin typeface="Arial"/>
                <a:cs typeface="Arial"/>
              </a:rPr>
              <a:t> </a:t>
            </a:r>
            <a:r>
              <a:rPr sz="1400" i="1" spc="10" dirty="0">
                <a:latin typeface="Arial"/>
                <a:cs typeface="Arial"/>
              </a:rPr>
              <a:t>in </a:t>
            </a:r>
            <a:r>
              <a:rPr sz="1400" i="1" spc="15" dirty="0" err="1">
                <a:latin typeface="Arial"/>
                <a:cs typeface="Arial"/>
              </a:rPr>
              <a:t>laboratorio</a:t>
            </a:r>
            <a:r>
              <a:rPr sz="1400" i="1" spc="15" dirty="0">
                <a:latin typeface="Arial"/>
                <a:cs typeface="Arial"/>
              </a:rPr>
              <a:t> non </a:t>
            </a:r>
            <a:r>
              <a:rPr sz="1400" i="1" spc="15" dirty="0" err="1">
                <a:latin typeface="Arial"/>
                <a:cs typeface="Arial"/>
              </a:rPr>
              <a:t>mettono</a:t>
            </a:r>
            <a:r>
              <a:rPr sz="1400" i="1" spc="15" dirty="0">
                <a:latin typeface="Arial"/>
                <a:cs typeface="Arial"/>
              </a:rPr>
              <a:t> </a:t>
            </a:r>
            <a:r>
              <a:rPr sz="1400" i="1" spc="20" dirty="0">
                <a:latin typeface="Arial"/>
                <a:cs typeface="Arial"/>
              </a:rPr>
              <a:t>a </a:t>
            </a:r>
            <a:r>
              <a:rPr sz="1400" i="1" spc="15" dirty="0" err="1">
                <a:latin typeface="Arial"/>
                <a:cs typeface="Arial"/>
              </a:rPr>
              <a:t>repentaglio</a:t>
            </a:r>
            <a:r>
              <a:rPr sz="1400" i="1" spc="15" dirty="0">
                <a:latin typeface="Arial"/>
                <a:cs typeface="Arial"/>
              </a:rPr>
              <a:t> </a:t>
            </a:r>
            <a:r>
              <a:rPr sz="1400" i="1" spc="10" dirty="0">
                <a:latin typeface="Arial"/>
                <a:cs typeface="Arial"/>
              </a:rPr>
              <a:t>solo la </a:t>
            </a:r>
            <a:r>
              <a:rPr sz="1400" i="1" spc="15" dirty="0" err="1">
                <a:latin typeface="Arial"/>
                <a:cs typeface="Arial"/>
              </a:rPr>
              <a:t>propria</a:t>
            </a:r>
            <a:r>
              <a:rPr sz="1400" i="1" spc="15" dirty="0">
                <a:latin typeface="Arial"/>
                <a:cs typeface="Arial"/>
              </a:rPr>
              <a:t>  </a:t>
            </a:r>
            <a:r>
              <a:rPr sz="1400" i="1" spc="10" dirty="0">
                <a:latin typeface="Arial"/>
                <a:cs typeface="Arial"/>
              </a:rPr>
              <a:t>salute, ma </a:t>
            </a:r>
            <a:r>
              <a:rPr sz="1400" i="1" spc="15" dirty="0" err="1">
                <a:latin typeface="Arial"/>
                <a:cs typeface="Arial"/>
              </a:rPr>
              <a:t>anche</a:t>
            </a:r>
            <a:r>
              <a:rPr sz="1400" i="1" spc="15" dirty="0">
                <a:latin typeface="Arial"/>
                <a:cs typeface="Arial"/>
              </a:rPr>
              <a:t> </a:t>
            </a:r>
            <a:r>
              <a:rPr sz="1400" i="1" spc="15" dirty="0" err="1">
                <a:latin typeface="Arial"/>
                <a:cs typeface="Arial"/>
              </a:rPr>
              <a:t>quella</a:t>
            </a:r>
            <a:r>
              <a:rPr sz="1400" i="1" spc="15" dirty="0">
                <a:latin typeface="Arial"/>
                <a:cs typeface="Arial"/>
              </a:rPr>
              <a:t> </a:t>
            </a:r>
            <a:r>
              <a:rPr sz="1400" i="1" spc="10" dirty="0" err="1">
                <a:latin typeface="Arial"/>
                <a:cs typeface="Arial"/>
              </a:rPr>
              <a:t>degli</a:t>
            </a:r>
            <a:r>
              <a:rPr sz="1400" i="1" spc="20" dirty="0">
                <a:latin typeface="Arial"/>
                <a:cs typeface="Arial"/>
              </a:rPr>
              <a:t> </a:t>
            </a:r>
            <a:r>
              <a:rPr sz="1400" i="1" spc="10" dirty="0" err="1">
                <a:latin typeface="Arial"/>
                <a:cs typeface="Arial"/>
              </a:rPr>
              <a:t>altri</a:t>
            </a:r>
            <a:endParaRPr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789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457200"/>
            <a:ext cx="9220200" cy="6090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400" spc="15" dirty="0">
                <a:solidFill>
                  <a:srgbClr val="0000FF"/>
                </a:solidFill>
                <a:latin typeface="Arial"/>
                <a:cs typeface="Arial"/>
              </a:rPr>
              <a:t>Accesso </a:t>
            </a:r>
            <a:r>
              <a:rPr sz="1400" spc="20" dirty="0">
                <a:solidFill>
                  <a:srgbClr val="0000FF"/>
                </a:solidFill>
                <a:latin typeface="Arial"/>
                <a:cs typeface="Arial"/>
              </a:rPr>
              <a:t>ai</a:t>
            </a:r>
            <a:r>
              <a:rPr sz="1400" spc="-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0000FF"/>
                </a:solidFill>
                <a:latin typeface="Arial"/>
                <a:cs typeface="Arial"/>
              </a:rPr>
              <a:t>laboratori.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</a:pPr>
            <a:r>
              <a:rPr sz="1400" spc="15" dirty="0">
                <a:latin typeface="Arial"/>
                <a:cs typeface="Arial"/>
              </a:rPr>
              <a:t>L'accesso </a:t>
            </a:r>
            <a:r>
              <a:rPr sz="1400" spc="10" dirty="0">
                <a:latin typeface="Arial"/>
                <a:cs typeface="Arial"/>
              </a:rPr>
              <a:t>ai </a:t>
            </a:r>
            <a:r>
              <a:rPr sz="1400" spc="15" dirty="0">
                <a:latin typeface="Arial"/>
                <a:cs typeface="Arial"/>
              </a:rPr>
              <a:t>laboratori </a:t>
            </a:r>
            <a:r>
              <a:rPr sz="1400" spc="20" dirty="0">
                <a:latin typeface="Arial"/>
                <a:cs typeface="Arial"/>
              </a:rPr>
              <a:t>è </a:t>
            </a:r>
            <a:r>
              <a:rPr sz="1400" spc="15" dirty="0">
                <a:latin typeface="Arial"/>
                <a:cs typeface="Arial"/>
              </a:rPr>
              <a:t>consentito solo </a:t>
            </a:r>
            <a:r>
              <a:rPr sz="1400" spc="10" dirty="0">
                <a:latin typeface="Arial"/>
                <a:cs typeface="Arial"/>
              </a:rPr>
              <a:t>ai </a:t>
            </a:r>
            <a:r>
              <a:rPr sz="1400" spc="15" dirty="0">
                <a:latin typeface="Arial"/>
                <a:cs typeface="Arial"/>
              </a:rPr>
              <a:t>Dirigenti </a:t>
            </a:r>
            <a:r>
              <a:rPr sz="1400" spc="10" dirty="0">
                <a:latin typeface="Arial"/>
                <a:cs typeface="Arial"/>
              </a:rPr>
              <a:t>Scolastici, agli </a:t>
            </a:r>
            <a:r>
              <a:rPr sz="1400" spc="15" dirty="0">
                <a:latin typeface="Arial"/>
                <a:cs typeface="Arial"/>
              </a:rPr>
              <a:t>Insegnanti dei </a:t>
            </a:r>
            <a:r>
              <a:rPr sz="1400" spc="10" dirty="0">
                <a:latin typeface="Arial"/>
                <a:cs typeface="Arial"/>
              </a:rPr>
              <a:t>laboratori, </a:t>
            </a:r>
            <a:r>
              <a:rPr sz="1400" spc="15" dirty="0">
                <a:latin typeface="Arial"/>
                <a:cs typeface="Arial"/>
              </a:rPr>
              <a:t>agli Assistenti  </a:t>
            </a:r>
            <a:r>
              <a:rPr sz="1400" spc="10" dirty="0">
                <a:latin typeface="Arial"/>
                <a:cs typeface="Arial"/>
              </a:rPr>
              <a:t>Tecnici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5" dirty="0">
                <a:latin typeface="Arial"/>
                <a:cs typeface="Arial"/>
              </a:rPr>
              <a:t>i </a:t>
            </a:r>
            <a:r>
              <a:rPr sz="1400" spc="15" dirty="0">
                <a:latin typeface="Arial"/>
                <a:cs typeface="Arial"/>
              </a:rPr>
              <a:t>Collaboratori </a:t>
            </a:r>
            <a:r>
              <a:rPr sz="1400" spc="10" dirty="0">
                <a:latin typeface="Arial"/>
                <a:cs typeface="Arial"/>
              </a:rPr>
              <a:t>Scolastici in </a:t>
            </a:r>
            <a:r>
              <a:rPr sz="1400" spc="15" dirty="0">
                <a:latin typeface="Arial"/>
                <a:cs typeface="Arial"/>
              </a:rPr>
              <a:t>organico nel </a:t>
            </a:r>
            <a:r>
              <a:rPr sz="1400" spc="10" dirty="0">
                <a:latin typeface="Arial"/>
                <a:cs typeface="Arial"/>
              </a:rPr>
              <a:t>laboratorio, agli </a:t>
            </a:r>
            <a:r>
              <a:rPr sz="1400" spc="15" dirty="0">
                <a:latin typeface="Arial"/>
                <a:cs typeface="Arial"/>
              </a:rPr>
              <a:t>studenti negli </a:t>
            </a:r>
            <a:r>
              <a:rPr sz="1400" spc="10" dirty="0">
                <a:latin typeface="Arial"/>
                <a:cs typeface="Arial"/>
              </a:rPr>
              <a:t>orari di </a:t>
            </a:r>
            <a:r>
              <a:rPr sz="1400" spc="15" dirty="0">
                <a:latin typeface="Arial"/>
                <a:cs typeface="Arial"/>
              </a:rPr>
              <a:t>svolgimento delle  </a:t>
            </a:r>
            <a:r>
              <a:rPr sz="1400" spc="10" dirty="0">
                <a:latin typeface="Arial"/>
                <a:cs typeface="Arial"/>
              </a:rPr>
              <a:t>esercitazioni didattiche: tutte le altre </a:t>
            </a:r>
            <a:r>
              <a:rPr sz="1400" spc="15" dirty="0">
                <a:latin typeface="Arial"/>
                <a:cs typeface="Arial"/>
              </a:rPr>
              <a:t>persone </a:t>
            </a:r>
            <a:r>
              <a:rPr sz="1400" spc="10" dirty="0">
                <a:latin typeface="Arial"/>
                <a:cs typeface="Arial"/>
              </a:rPr>
              <a:t>che </a:t>
            </a:r>
            <a:r>
              <a:rPr sz="1400" spc="15" dirty="0">
                <a:latin typeface="Arial"/>
                <a:cs typeface="Arial"/>
              </a:rPr>
              <a:t>desiderano accedere </a:t>
            </a:r>
            <a:r>
              <a:rPr sz="1400" spc="10" dirty="0">
                <a:latin typeface="Arial"/>
                <a:cs typeface="Arial"/>
              </a:rPr>
              <a:t>ai </a:t>
            </a:r>
            <a:r>
              <a:rPr sz="1400" spc="15" dirty="0">
                <a:latin typeface="Arial"/>
                <a:cs typeface="Arial"/>
              </a:rPr>
              <a:t>laboratori </a:t>
            </a:r>
            <a:r>
              <a:rPr sz="1400" spc="20" dirty="0">
                <a:latin typeface="Arial"/>
                <a:cs typeface="Arial"/>
              </a:rPr>
              <a:t>devono espressamente  </a:t>
            </a:r>
            <a:r>
              <a:rPr sz="1400" spc="15" dirty="0">
                <a:latin typeface="Arial"/>
                <a:cs typeface="Arial"/>
              </a:rPr>
              <a:t>essere autorizzate dal Preside </a:t>
            </a:r>
            <a:r>
              <a:rPr sz="1400" spc="20" dirty="0">
                <a:latin typeface="Arial"/>
                <a:cs typeface="Arial"/>
              </a:rPr>
              <a:t>o </a:t>
            </a:r>
            <a:r>
              <a:rPr sz="1400" spc="15" dirty="0">
                <a:latin typeface="Arial"/>
                <a:cs typeface="Arial"/>
              </a:rPr>
              <a:t>dal Responsabile </a:t>
            </a:r>
            <a:r>
              <a:rPr sz="1400" spc="10" dirty="0">
                <a:latin typeface="Arial"/>
                <a:cs typeface="Arial"/>
              </a:rPr>
              <a:t>di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Reparto.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99400"/>
              </a:lnSpc>
              <a:spcBef>
                <a:spcPts val="5"/>
              </a:spcBef>
            </a:pPr>
            <a:r>
              <a:rPr sz="1400" spc="10" dirty="0">
                <a:latin typeface="Arial"/>
                <a:cs typeface="Arial"/>
              </a:rPr>
              <a:t>Tutte </a:t>
            </a:r>
            <a:r>
              <a:rPr sz="1400" spc="15" dirty="0">
                <a:latin typeface="Arial"/>
                <a:cs typeface="Arial"/>
              </a:rPr>
              <a:t>le persone autorizzate </a:t>
            </a:r>
            <a:r>
              <a:rPr sz="1400" spc="20" dirty="0">
                <a:latin typeface="Arial"/>
                <a:cs typeface="Arial"/>
              </a:rPr>
              <a:t>a </a:t>
            </a:r>
            <a:r>
              <a:rPr sz="1400" spc="15" dirty="0">
                <a:latin typeface="Arial"/>
                <a:cs typeface="Arial"/>
              </a:rPr>
              <a:t>frequentare </a:t>
            </a:r>
            <a:r>
              <a:rPr sz="1400" spc="5" dirty="0">
                <a:latin typeface="Arial"/>
                <a:cs typeface="Arial"/>
              </a:rPr>
              <a:t>i </a:t>
            </a:r>
            <a:r>
              <a:rPr sz="1400" spc="10" dirty="0">
                <a:latin typeface="Arial"/>
                <a:cs typeface="Arial"/>
              </a:rPr>
              <a:t>laboratori </a:t>
            </a:r>
            <a:r>
              <a:rPr sz="1400" spc="15" dirty="0">
                <a:latin typeface="Arial"/>
                <a:cs typeface="Arial"/>
              </a:rPr>
              <a:t>devono portare </a:t>
            </a:r>
            <a:r>
              <a:rPr sz="1400" spc="10" dirty="0">
                <a:latin typeface="Arial"/>
                <a:cs typeface="Arial"/>
              </a:rPr>
              <a:t>in vista </a:t>
            </a:r>
            <a:r>
              <a:rPr sz="1400" spc="15" dirty="0">
                <a:latin typeface="Arial"/>
                <a:cs typeface="Arial"/>
              </a:rPr>
              <a:t>un </a:t>
            </a:r>
            <a:r>
              <a:rPr sz="1400" spc="10" dirty="0">
                <a:latin typeface="Arial"/>
                <a:cs typeface="Arial"/>
              </a:rPr>
              <a:t>cartellino di </a:t>
            </a:r>
            <a:r>
              <a:rPr sz="1400" spc="15" dirty="0">
                <a:latin typeface="Arial"/>
                <a:cs typeface="Arial"/>
              </a:rPr>
              <a:t>riconoscimento  </a:t>
            </a:r>
            <a:r>
              <a:rPr sz="1400" spc="10" dirty="0">
                <a:latin typeface="Arial"/>
                <a:cs typeface="Arial"/>
              </a:rPr>
              <a:t>rilasciato </a:t>
            </a:r>
            <a:r>
              <a:rPr sz="1400" spc="15" dirty="0">
                <a:latin typeface="Arial"/>
                <a:cs typeface="Arial"/>
              </a:rPr>
              <a:t>dalla Direzione </a:t>
            </a:r>
            <a:r>
              <a:rPr sz="1400" spc="10" dirty="0">
                <a:latin typeface="Arial"/>
                <a:cs typeface="Arial"/>
              </a:rPr>
              <a:t>dell'Istituto. </a:t>
            </a:r>
            <a:r>
              <a:rPr sz="1400" spc="15" dirty="0">
                <a:latin typeface="Arial"/>
                <a:cs typeface="Arial"/>
              </a:rPr>
              <a:t>Sul </a:t>
            </a:r>
            <a:r>
              <a:rPr sz="1400" spc="10" dirty="0">
                <a:latin typeface="Arial"/>
                <a:cs typeface="Arial"/>
              </a:rPr>
              <a:t>cartellino </a:t>
            </a:r>
            <a:r>
              <a:rPr sz="1400" spc="15" dirty="0">
                <a:latin typeface="Arial"/>
                <a:cs typeface="Arial"/>
              </a:rPr>
              <a:t>di riconoscimento insieme ad una fotografia </a:t>
            </a:r>
            <a:r>
              <a:rPr sz="1400" spc="20" dirty="0">
                <a:latin typeface="Arial"/>
                <a:cs typeface="Arial"/>
              </a:rPr>
              <a:t>devono  </a:t>
            </a:r>
            <a:r>
              <a:rPr sz="1400" spc="15" dirty="0">
                <a:latin typeface="Arial"/>
                <a:cs typeface="Arial"/>
              </a:rPr>
              <a:t>essere </a:t>
            </a:r>
            <a:r>
              <a:rPr sz="1400" spc="10" dirty="0">
                <a:latin typeface="Arial"/>
                <a:cs typeface="Arial"/>
              </a:rPr>
              <a:t>indicati: </a:t>
            </a:r>
            <a:r>
              <a:rPr sz="1400" spc="20" dirty="0">
                <a:latin typeface="Arial"/>
                <a:cs typeface="Arial"/>
              </a:rPr>
              <a:t>nome, cognome e </a:t>
            </a:r>
            <a:r>
              <a:rPr sz="1400" spc="10" dirty="0">
                <a:latin typeface="Arial"/>
                <a:cs typeface="Arial"/>
              </a:rPr>
              <a:t>qualifica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0" dirty="0">
                <a:latin typeface="Arial"/>
                <a:cs typeface="Arial"/>
              </a:rPr>
              <a:t>per gli </a:t>
            </a:r>
            <a:r>
              <a:rPr sz="1400" spc="15" dirty="0">
                <a:latin typeface="Arial"/>
                <a:cs typeface="Arial"/>
              </a:rPr>
              <a:t>studenti </a:t>
            </a:r>
            <a:r>
              <a:rPr sz="1400" spc="10" dirty="0">
                <a:latin typeface="Arial"/>
                <a:cs typeface="Arial"/>
              </a:rPr>
              <a:t>l'indicazione </a:t>
            </a:r>
            <a:r>
              <a:rPr sz="1400" spc="15" dirty="0">
                <a:latin typeface="Arial"/>
                <a:cs typeface="Arial"/>
              </a:rPr>
              <a:t>della classe di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appartenenza.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1400" spc="15" dirty="0">
                <a:latin typeface="Arial"/>
                <a:cs typeface="Arial"/>
              </a:rPr>
              <a:t>Non bisogna </a:t>
            </a:r>
            <a:r>
              <a:rPr sz="1400" spc="20" dirty="0">
                <a:latin typeface="Arial"/>
                <a:cs typeface="Arial"/>
              </a:rPr>
              <a:t>mai </a:t>
            </a:r>
            <a:r>
              <a:rPr sz="1400" spc="15" dirty="0">
                <a:latin typeface="Arial"/>
                <a:cs typeface="Arial"/>
              </a:rPr>
              <a:t>lavorare da soli </a:t>
            </a:r>
            <a:r>
              <a:rPr sz="1400" spc="10" dirty="0">
                <a:latin typeface="Arial"/>
                <a:cs typeface="Arial"/>
              </a:rPr>
              <a:t>in </a:t>
            </a:r>
            <a:r>
              <a:rPr sz="1400" spc="15" dirty="0">
                <a:latin typeface="Arial"/>
                <a:cs typeface="Arial"/>
              </a:rPr>
              <a:t>laboratorio, </a:t>
            </a:r>
            <a:r>
              <a:rPr sz="1400" spc="10" dirty="0">
                <a:latin typeface="Arial"/>
                <a:cs typeface="Arial"/>
              </a:rPr>
              <a:t>gli incidenti </a:t>
            </a:r>
            <a:r>
              <a:rPr sz="1400" spc="15" dirty="0">
                <a:latin typeface="Arial"/>
                <a:cs typeface="Arial"/>
              </a:rPr>
              <a:t>accadono senza preavviso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possono </a:t>
            </a:r>
            <a:r>
              <a:rPr sz="1400" spc="10" dirty="0">
                <a:latin typeface="Arial"/>
                <a:cs typeface="Arial"/>
              </a:rPr>
              <a:t>risultare  fatali in </a:t>
            </a:r>
            <a:r>
              <a:rPr sz="1400" spc="20" dirty="0">
                <a:latin typeface="Arial"/>
                <a:cs typeface="Arial"/>
              </a:rPr>
              <a:t>mancanza </a:t>
            </a:r>
            <a:r>
              <a:rPr sz="1400" spc="15" dirty="0">
                <a:latin typeface="Arial"/>
                <a:cs typeface="Arial"/>
              </a:rPr>
              <a:t>di </a:t>
            </a:r>
            <a:r>
              <a:rPr sz="1400" spc="20" dirty="0">
                <a:latin typeface="Arial"/>
                <a:cs typeface="Arial"/>
              </a:rPr>
              <a:t>un </a:t>
            </a:r>
            <a:r>
              <a:rPr sz="1400" spc="15" dirty="0">
                <a:latin typeface="Arial"/>
                <a:cs typeface="Arial"/>
              </a:rPr>
              <a:t>soccorso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immediato.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spc="20" dirty="0">
                <a:solidFill>
                  <a:srgbClr val="0000FF"/>
                </a:solidFill>
                <a:latin typeface="Arial"/>
                <a:cs typeface="Arial"/>
              </a:rPr>
              <a:t>Comportamento </a:t>
            </a:r>
            <a:r>
              <a:rPr sz="1400" spc="10" dirty="0">
                <a:solidFill>
                  <a:srgbClr val="0000FF"/>
                </a:solidFill>
                <a:latin typeface="Arial"/>
                <a:cs typeface="Arial"/>
              </a:rPr>
              <a:t>in</a:t>
            </a:r>
            <a:r>
              <a:rPr sz="1400" spc="-9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000FF"/>
                </a:solidFill>
                <a:latin typeface="Arial"/>
                <a:cs typeface="Arial"/>
              </a:rPr>
              <a:t>laboratorio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657225" indent="-215265">
              <a:lnSpc>
                <a:spcPct val="100000"/>
              </a:lnSpc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5" dirty="0">
                <a:latin typeface="Arial"/>
                <a:cs typeface="Arial"/>
              </a:rPr>
              <a:t>E’ </a:t>
            </a:r>
            <a:r>
              <a:rPr sz="1400" spc="10" dirty="0">
                <a:latin typeface="Arial"/>
                <a:cs typeface="Arial"/>
              </a:rPr>
              <a:t>vietato </a:t>
            </a:r>
            <a:r>
              <a:rPr sz="1400" spc="15" dirty="0">
                <a:latin typeface="Arial"/>
                <a:cs typeface="Arial"/>
              </a:rPr>
              <a:t>agli </a:t>
            </a:r>
            <a:r>
              <a:rPr sz="1400" spc="10" dirty="0">
                <a:latin typeface="Arial"/>
                <a:cs typeface="Arial"/>
              </a:rPr>
              <a:t>studenti </a:t>
            </a:r>
            <a:r>
              <a:rPr sz="1400" spc="15" dirty="0">
                <a:latin typeface="Arial"/>
                <a:cs typeface="Arial"/>
              </a:rPr>
              <a:t>accedere al laboratorio senza </a:t>
            </a:r>
            <a:r>
              <a:rPr sz="1400" spc="10" dirty="0">
                <a:latin typeface="Arial"/>
                <a:cs typeface="Arial"/>
              </a:rPr>
              <a:t>la </a:t>
            </a:r>
            <a:r>
              <a:rPr sz="1400" spc="15" dirty="0">
                <a:latin typeface="Arial"/>
                <a:cs typeface="Arial"/>
              </a:rPr>
              <a:t>presenza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dell’insegnante.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400" dirty="0">
              <a:latin typeface="Times New Roman"/>
              <a:cs typeface="Times New Roman"/>
            </a:endParaRPr>
          </a:p>
          <a:p>
            <a:pPr marL="657225" marR="6350" indent="-215265">
              <a:lnSpc>
                <a:spcPct val="100000"/>
              </a:lnSpc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15" dirty="0">
                <a:latin typeface="Arial"/>
                <a:cs typeface="Arial"/>
              </a:rPr>
              <a:t>Per motivi </a:t>
            </a:r>
            <a:r>
              <a:rPr sz="1400" spc="10" dirty="0">
                <a:latin typeface="Arial"/>
                <a:cs typeface="Arial"/>
              </a:rPr>
              <a:t>di spazio </a:t>
            </a:r>
            <a:r>
              <a:rPr sz="1400" spc="20" dirty="0">
                <a:latin typeface="Arial"/>
                <a:cs typeface="Arial"/>
              </a:rPr>
              <a:t>è </a:t>
            </a:r>
            <a:r>
              <a:rPr sz="1400" spc="10" dirty="0">
                <a:latin typeface="Arial"/>
                <a:cs typeface="Arial"/>
              </a:rPr>
              <a:t>vietato </a:t>
            </a:r>
            <a:r>
              <a:rPr sz="1400" spc="15" dirty="0">
                <a:latin typeface="Arial"/>
                <a:cs typeface="Arial"/>
              </a:rPr>
              <a:t>portare nel laboratorio borse, </a:t>
            </a:r>
            <a:r>
              <a:rPr sz="1400" spc="10" dirty="0">
                <a:latin typeface="Arial"/>
                <a:cs typeface="Arial"/>
              </a:rPr>
              <a:t>zaini, </a:t>
            </a:r>
            <a:r>
              <a:rPr sz="1400" spc="15" dirty="0">
                <a:latin typeface="Arial"/>
                <a:cs typeface="Arial"/>
              </a:rPr>
              <a:t>cappotti che </a:t>
            </a:r>
            <a:r>
              <a:rPr sz="1400" spc="20" dirty="0">
                <a:latin typeface="Arial"/>
                <a:cs typeface="Arial"/>
              </a:rPr>
              <a:t>possono  </a:t>
            </a:r>
            <a:r>
              <a:rPr sz="1400" spc="15" dirty="0">
                <a:latin typeface="Arial"/>
                <a:cs typeface="Arial"/>
              </a:rPr>
              <a:t>rappresentare </a:t>
            </a:r>
            <a:r>
              <a:rPr sz="1400" spc="20" dirty="0">
                <a:latin typeface="Arial"/>
                <a:cs typeface="Arial"/>
              </a:rPr>
              <a:t>un </a:t>
            </a:r>
            <a:r>
              <a:rPr sz="1400" spc="15" dirty="0">
                <a:latin typeface="Arial"/>
                <a:cs typeface="Arial"/>
              </a:rPr>
              <a:t>ostacolo </a:t>
            </a:r>
            <a:r>
              <a:rPr sz="1400" spc="10" dirty="0">
                <a:latin typeface="Arial"/>
                <a:cs typeface="Arial"/>
              </a:rPr>
              <a:t>al libero </a:t>
            </a:r>
            <a:r>
              <a:rPr sz="1400" spc="20" dirty="0">
                <a:latin typeface="Arial"/>
                <a:cs typeface="Arial"/>
              </a:rPr>
              <a:t>movimento </a:t>
            </a:r>
            <a:r>
              <a:rPr sz="1400" spc="15" dirty="0">
                <a:latin typeface="Arial"/>
                <a:cs typeface="Arial"/>
              </a:rPr>
              <a:t>di studenti </a:t>
            </a:r>
            <a:r>
              <a:rPr sz="1400" spc="20" dirty="0">
                <a:latin typeface="Arial"/>
                <a:cs typeface="Arial"/>
              </a:rPr>
              <a:t>e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docenti.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ymbol"/>
              <a:buChar char=""/>
            </a:pPr>
            <a:endParaRPr sz="1400" dirty="0">
              <a:latin typeface="Times New Roman"/>
              <a:cs typeface="Times New Roman"/>
            </a:endParaRPr>
          </a:p>
          <a:p>
            <a:pPr marL="657225" marR="5080" indent="-215265">
              <a:lnSpc>
                <a:spcPts val="1070"/>
              </a:lnSpc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15" dirty="0">
                <a:latin typeface="Arial"/>
                <a:cs typeface="Arial"/>
              </a:rPr>
              <a:t>Non si deve rimanere </a:t>
            </a:r>
            <a:r>
              <a:rPr sz="1400" spc="20" dirty="0">
                <a:latin typeface="Arial"/>
                <a:cs typeface="Arial"/>
              </a:rPr>
              <a:t>a </a:t>
            </a:r>
            <a:r>
              <a:rPr sz="1400" spc="15" dirty="0">
                <a:latin typeface="Arial"/>
                <a:cs typeface="Arial"/>
              </a:rPr>
              <a:t>lavorare da soli nel laboratorio senza </a:t>
            </a:r>
            <a:r>
              <a:rPr sz="1400" spc="20" dirty="0">
                <a:latin typeface="Arial"/>
                <a:cs typeface="Arial"/>
              </a:rPr>
              <a:t>che </a:t>
            </a:r>
            <a:r>
              <a:rPr sz="1400" spc="15" dirty="0">
                <a:latin typeface="Arial"/>
                <a:cs typeface="Arial"/>
              </a:rPr>
              <a:t>nessun </a:t>
            </a:r>
            <a:r>
              <a:rPr sz="1400" spc="10" dirty="0">
                <a:latin typeface="Arial"/>
                <a:cs typeface="Arial"/>
              </a:rPr>
              <a:t>altro sia </a:t>
            </a:r>
            <a:r>
              <a:rPr sz="1400" spc="15" dirty="0">
                <a:latin typeface="Arial"/>
                <a:cs typeface="Arial"/>
              </a:rPr>
              <a:t>presente nelle  </a:t>
            </a:r>
            <a:r>
              <a:rPr sz="1400" spc="10" dirty="0">
                <a:latin typeface="Arial"/>
                <a:cs typeface="Arial"/>
              </a:rPr>
              <a:t>vicinanze.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Symbol"/>
              <a:buChar char=""/>
            </a:pPr>
            <a:endParaRPr sz="1400" dirty="0">
              <a:latin typeface="Times New Roman"/>
              <a:cs typeface="Times New Roman"/>
            </a:endParaRPr>
          </a:p>
          <a:p>
            <a:pPr marL="657225" indent="-215265">
              <a:lnSpc>
                <a:spcPct val="100000"/>
              </a:lnSpc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5" dirty="0">
                <a:latin typeface="Arial"/>
                <a:cs typeface="Arial"/>
              </a:rPr>
              <a:t>E’ </a:t>
            </a:r>
            <a:r>
              <a:rPr sz="1400" spc="10" dirty="0">
                <a:latin typeface="Arial"/>
                <a:cs typeface="Arial"/>
              </a:rPr>
              <a:t>proibito </a:t>
            </a:r>
            <a:r>
              <a:rPr sz="1400" spc="15" dirty="0">
                <a:latin typeface="Arial"/>
                <a:cs typeface="Arial"/>
              </a:rPr>
              <a:t>fumare </a:t>
            </a:r>
            <a:r>
              <a:rPr sz="1400" spc="10" dirty="0">
                <a:latin typeface="Arial"/>
                <a:cs typeface="Arial"/>
              </a:rPr>
              <a:t>in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laboratorio.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ymbol"/>
              <a:buChar char=""/>
            </a:pPr>
            <a:endParaRPr sz="1400" dirty="0">
              <a:latin typeface="Times New Roman"/>
              <a:cs typeface="Times New Roman"/>
            </a:endParaRPr>
          </a:p>
          <a:p>
            <a:pPr marL="657225" indent="-215265">
              <a:lnSpc>
                <a:spcPct val="100000"/>
              </a:lnSpc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5" dirty="0">
                <a:latin typeface="Arial"/>
                <a:cs typeface="Arial"/>
              </a:rPr>
              <a:t>E’ </a:t>
            </a:r>
            <a:r>
              <a:rPr sz="1400" spc="10" dirty="0">
                <a:latin typeface="Arial"/>
                <a:cs typeface="Arial"/>
              </a:rPr>
              <a:t>proibito </a:t>
            </a:r>
            <a:r>
              <a:rPr sz="1400" spc="20" dirty="0">
                <a:latin typeface="Arial"/>
                <a:cs typeface="Arial"/>
              </a:rPr>
              <a:t>consumare </a:t>
            </a:r>
            <a:r>
              <a:rPr sz="1400" spc="10" dirty="0">
                <a:latin typeface="Arial"/>
                <a:cs typeface="Arial"/>
              </a:rPr>
              <a:t>cibi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bevande </a:t>
            </a:r>
            <a:r>
              <a:rPr sz="1400" spc="20" dirty="0">
                <a:latin typeface="Arial"/>
                <a:cs typeface="Arial"/>
              </a:rPr>
              <a:t>come </a:t>
            </a:r>
            <a:r>
              <a:rPr sz="1400" spc="15" dirty="0">
                <a:latin typeface="Arial"/>
                <a:cs typeface="Arial"/>
              </a:rPr>
              <a:t>pure </a:t>
            </a:r>
            <a:r>
              <a:rPr sz="1400" spc="20" dirty="0">
                <a:latin typeface="Arial"/>
                <a:cs typeface="Arial"/>
              </a:rPr>
              <a:t>è </a:t>
            </a:r>
            <a:r>
              <a:rPr sz="1400" spc="10" dirty="0">
                <a:latin typeface="Arial"/>
                <a:cs typeface="Arial"/>
              </a:rPr>
              <a:t>vietato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conservarle.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00" y="304801"/>
            <a:ext cx="9753600" cy="63555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57225" marR="6350" indent="-215265" algn="just">
              <a:lnSpc>
                <a:spcPct val="100000"/>
              </a:lnSpc>
              <a:buFont typeface="Symbol"/>
              <a:buChar char=""/>
              <a:tabLst>
                <a:tab pos="657860" algn="l"/>
              </a:tabLst>
            </a:pPr>
            <a:r>
              <a:rPr sz="1400" spc="5" dirty="0">
                <a:latin typeface="Arial"/>
                <a:cs typeface="Arial"/>
              </a:rPr>
              <a:t>E’ </a:t>
            </a:r>
            <a:r>
              <a:rPr sz="1400" spc="15" dirty="0">
                <a:latin typeface="Arial"/>
                <a:cs typeface="Arial"/>
              </a:rPr>
              <a:t>obbligo informarsi prima </a:t>
            </a:r>
            <a:r>
              <a:rPr sz="1400" spc="10" dirty="0">
                <a:latin typeface="Arial"/>
                <a:cs typeface="Arial"/>
              </a:rPr>
              <a:t>di </a:t>
            </a:r>
            <a:r>
              <a:rPr sz="1400" spc="15" dirty="0">
                <a:latin typeface="Arial"/>
                <a:cs typeface="Arial"/>
              </a:rPr>
              <a:t>maneggiare sostanze </a:t>
            </a:r>
            <a:r>
              <a:rPr sz="1400" spc="20" dirty="0">
                <a:latin typeface="Arial"/>
                <a:cs typeface="Arial"/>
              </a:rPr>
              <a:t>o </a:t>
            </a:r>
            <a:r>
              <a:rPr sz="1400" spc="15" dirty="0">
                <a:latin typeface="Arial"/>
                <a:cs typeface="Arial"/>
              </a:rPr>
              <a:t>materiali pericolosi sulle precauzioni </a:t>
            </a:r>
            <a:r>
              <a:rPr sz="1400" spc="20" dirty="0">
                <a:latin typeface="Arial"/>
                <a:cs typeface="Arial"/>
              </a:rPr>
              <a:t>da  </a:t>
            </a:r>
            <a:r>
              <a:rPr sz="1400" spc="15" dirty="0">
                <a:latin typeface="Arial"/>
                <a:cs typeface="Arial"/>
              </a:rPr>
              <a:t>prendere. Sostanze </a:t>
            </a:r>
            <a:r>
              <a:rPr sz="1400" spc="10" dirty="0">
                <a:latin typeface="Arial"/>
                <a:cs typeface="Arial"/>
              </a:rPr>
              <a:t>di tale tipo, in </a:t>
            </a:r>
            <a:r>
              <a:rPr sz="1400" spc="15" dirty="0">
                <a:latin typeface="Arial"/>
                <a:cs typeface="Arial"/>
              </a:rPr>
              <a:t>confezione </a:t>
            </a:r>
            <a:r>
              <a:rPr sz="1400" spc="10" dirty="0">
                <a:latin typeface="Arial"/>
                <a:cs typeface="Arial"/>
              </a:rPr>
              <a:t>originale, </a:t>
            </a:r>
            <a:r>
              <a:rPr sz="1400" spc="15" dirty="0">
                <a:latin typeface="Arial"/>
                <a:cs typeface="Arial"/>
              </a:rPr>
              <a:t>sono contrassegnate da </a:t>
            </a:r>
            <a:r>
              <a:rPr sz="1400" spc="10" dirty="0">
                <a:latin typeface="Arial"/>
                <a:cs typeface="Arial"/>
              </a:rPr>
              <a:t>un’etichetta </a:t>
            </a:r>
            <a:r>
              <a:rPr sz="1400" spc="15" dirty="0">
                <a:latin typeface="Arial"/>
                <a:cs typeface="Arial"/>
              </a:rPr>
              <a:t>con  un simbolo che ne </a:t>
            </a:r>
            <a:r>
              <a:rPr sz="1400" spc="10" dirty="0">
                <a:latin typeface="Arial"/>
                <a:cs typeface="Arial"/>
              </a:rPr>
              <a:t>indica la </a:t>
            </a:r>
            <a:r>
              <a:rPr sz="1400" spc="15" dirty="0">
                <a:latin typeface="Arial"/>
                <a:cs typeface="Arial"/>
              </a:rPr>
              <a:t>natura del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pericolo.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400" dirty="0">
              <a:latin typeface="Times New Roman"/>
              <a:cs typeface="Times New Roman"/>
            </a:endParaRPr>
          </a:p>
          <a:p>
            <a:pPr marL="657225" indent="-215265">
              <a:lnSpc>
                <a:spcPct val="100000"/>
              </a:lnSpc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5" dirty="0">
                <a:latin typeface="Arial"/>
                <a:cs typeface="Arial"/>
              </a:rPr>
              <a:t>E’ </a:t>
            </a:r>
            <a:r>
              <a:rPr sz="1400" spc="15" dirty="0">
                <a:latin typeface="Arial"/>
                <a:cs typeface="Arial"/>
              </a:rPr>
              <a:t>da evitare </a:t>
            </a:r>
            <a:r>
              <a:rPr sz="1400" spc="10" dirty="0">
                <a:latin typeface="Arial"/>
                <a:cs typeface="Arial"/>
              </a:rPr>
              <a:t>l’uso </a:t>
            </a:r>
            <a:r>
              <a:rPr sz="1400" spc="15" dirty="0">
                <a:latin typeface="Arial"/>
                <a:cs typeface="Arial"/>
              </a:rPr>
              <a:t>di vetreria con bordi scheggiati </a:t>
            </a:r>
            <a:r>
              <a:rPr sz="1400" spc="20" dirty="0">
                <a:latin typeface="Arial"/>
                <a:cs typeface="Arial"/>
              </a:rPr>
              <a:t>o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crepe.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ymbol"/>
              <a:buChar char=""/>
            </a:pPr>
            <a:endParaRPr sz="1400" dirty="0">
              <a:latin typeface="Times New Roman"/>
              <a:cs typeface="Times New Roman"/>
            </a:endParaRPr>
          </a:p>
          <a:p>
            <a:pPr marL="657225" indent="-215265">
              <a:lnSpc>
                <a:spcPct val="100000"/>
              </a:lnSpc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15" dirty="0">
                <a:latin typeface="Arial"/>
                <a:cs typeface="Arial"/>
              </a:rPr>
              <a:t>Per alcune esperienze </a:t>
            </a:r>
            <a:r>
              <a:rPr sz="1400" spc="20" dirty="0">
                <a:latin typeface="Arial"/>
                <a:cs typeface="Arial"/>
              </a:rPr>
              <a:t>è </a:t>
            </a:r>
            <a:r>
              <a:rPr sz="1400" spc="15" dirty="0">
                <a:latin typeface="Arial"/>
                <a:cs typeface="Arial"/>
              </a:rPr>
              <a:t>necessario usare guanti </a:t>
            </a:r>
            <a:r>
              <a:rPr sz="1400" spc="10" dirty="0">
                <a:latin typeface="Arial"/>
                <a:cs typeface="Arial"/>
              </a:rPr>
              <a:t>di </a:t>
            </a:r>
            <a:r>
              <a:rPr sz="1400" spc="15" dirty="0">
                <a:latin typeface="Arial"/>
                <a:cs typeface="Arial"/>
              </a:rPr>
              <a:t>protezione </a:t>
            </a:r>
            <a:r>
              <a:rPr sz="1400" spc="20" dirty="0">
                <a:latin typeface="Arial"/>
                <a:cs typeface="Arial"/>
              </a:rPr>
              <a:t>monouso </a:t>
            </a:r>
            <a:r>
              <a:rPr sz="1400" spc="10" dirty="0">
                <a:latin typeface="Arial"/>
                <a:cs typeface="Arial"/>
              </a:rPr>
              <a:t>, </a:t>
            </a:r>
            <a:r>
              <a:rPr sz="1400" spc="15" dirty="0">
                <a:latin typeface="Arial"/>
                <a:cs typeface="Arial"/>
              </a:rPr>
              <a:t>occhiali </a:t>
            </a:r>
            <a:r>
              <a:rPr sz="1400" spc="20" dirty="0">
                <a:latin typeface="Arial"/>
                <a:cs typeface="Arial"/>
              </a:rPr>
              <a:t>e</a:t>
            </a:r>
            <a:r>
              <a:rPr sz="1400" spc="229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mascherine</a:t>
            </a:r>
            <a:endParaRPr sz="1400" dirty="0">
              <a:latin typeface="Arial"/>
              <a:cs typeface="Arial"/>
            </a:endParaRPr>
          </a:p>
          <a:p>
            <a:pPr marL="657225">
              <a:lnSpc>
                <a:spcPct val="100000"/>
              </a:lnSpc>
            </a:pPr>
            <a:r>
              <a:rPr sz="1400" spc="5" dirty="0">
                <a:latin typeface="Arial"/>
                <a:cs typeface="Arial"/>
              </a:rPr>
              <a:t>.E’ </a:t>
            </a:r>
            <a:r>
              <a:rPr sz="1400" spc="15" dirty="0">
                <a:latin typeface="Arial"/>
                <a:cs typeface="Arial"/>
              </a:rPr>
              <a:t>compito dell’insegnante </a:t>
            </a:r>
            <a:r>
              <a:rPr sz="1400" spc="10" dirty="0">
                <a:latin typeface="Arial"/>
                <a:cs typeface="Arial"/>
              </a:rPr>
              <a:t>valutare tale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necessità.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657225" indent="-215265">
              <a:lnSpc>
                <a:spcPct val="100000"/>
              </a:lnSpc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10" dirty="0">
                <a:latin typeface="Arial"/>
                <a:cs typeface="Arial"/>
              </a:rPr>
              <a:t>E’vietato </a:t>
            </a:r>
            <a:r>
              <a:rPr sz="1400" spc="15" dirty="0">
                <a:latin typeface="Arial"/>
                <a:cs typeface="Arial"/>
              </a:rPr>
              <a:t>tenere telefoni </a:t>
            </a:r>
            <a:r>
              <a:rPr sz="1400" spc="10" dirty="0">
                <a:latin typeface="Arial"/>
                <a:cs typeface="Arial"/>
              </a:rPr>
              <a:t>cellulari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accesi.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ymbol"/>
              <a:buChar char=""/>
            </a:pPr>
            <a:endParaRPr sz="1400" dirty="0">
              <a:latin typeface="Times New Roman"/>
              <a:cs typeface="Times New Roman"/>
            </a:endParaRPr>
          </a:p>
          <a:p>
            <a:pPr marL="657225" marR="6350" indent="-215265">
              <a:lnSpc>
                <a:spcPct val="100000"/>
              </a:lnSpc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5" dirty="0">
                <a:latin typeface="Arial"/>
                <a:cs typeface="Arial"/>
              </a:rPr>
              <a:t>Si </a:t>
            </a:r>
            <a:r>
              <a:rPr sz="1400" spc="15" dirty="0">
                <a:latin typeface="Arial"/>
                <a:cs typeface="Arial"/>
              </a:rPr>
              <a:t>chiede di avere sempre </a:t>
            </a:r>
            <a:r>
              <a:rPr sz="1400" spc="10" dirty="0">
                <a:latin typeface="Arial"/>
                <a:cs typeface="Arial"/>
              </a:rPr>
              <a:t>il </a:t>
            </a:r>
            <a:r>
              <a:rPr sz="1400" spc="20" dirty="0">
                <a:latin typeface="Arial"/>
                <a:cs typeface="Arial"/>
              </a:rPr>
              <a:t>massimo </a:t>
            </a:r>
            <a:r>
              <a:rPr sz="1400" spc="15" dirty="0">
                <a:latin typeface="Arial"/>
                <a:cs typeface="Arial"/>
              </a:rPr>
              <a:t>rispetto </a:t>
            </a:r>
            <a:r>
              <a:rPr sz="1400" spc="10" dirty="0">
                <a:latin typeface="Arial"/>
                <a:cs typeface="Arial"/>
              </a:rPr>
              <a:t>della </a:t>
            </a:r>
            <a:r>
              <a:rPr sz="1400" spc="15" dirty="0">
                <a:latin typeface="Arial"/>
                <a:cs typeface="Arial"/>
              </a:rPr>
              <a:t>strumentazione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0" dirty="0">
                <a:latin typeface="Arial"/>
                <a:cs typeface="Arial"/>
              </a:rPr>
              <a:t>di </a:t>
            </a:r>
            <a:r>
              <a:rPr sz="1400" spc="15" dirty="0">
                <a:latin typeface="Arial"/>
                <a:cs typeface="Arial"/>
              </a:rPr>
              <a:t>segnalare  immediatamente eventuali </a:t>
            </a:r>
            <a:r>
              <a:rPr sz="1400" spc="10" dirty="0">
                <a:latin typeface="Arial"/>
                <a:cs typeface="Arial"/>
              </a:rPr>
              <a:t>rotture </a:t>
            </a:r>
            <a:r>
              <a:rPr sz="1400" spc="20" dirty="0">
                <a:latin typeface="Arial"/>
                <a:cs typeface="Arial"/>
              </a:rPr>
              <a:t>o </a:t>
            </a:r>
            <a:r>
              <a:rPr sz="1400" spc="15" dirty="0">
                <a:latin typeface="Arial"/>
                <a:cs typeface="Arial"/>
              </a:rPr>
              <a:t>anomalie di funzionamento.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ymbol"/>
              <a:buChar char=""/>
            </a:pPr>
            <a:endParaRPr sz="1400" dirty="0">
              <a:latin typeface="Times New Roman"/>
              <a:cs typeface="Times New Roman"/>
            </a:endParaRPr>
          </a:p>
          <a:p>
            <a:pPr marL="657225" marR="7620" indent="-215265"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10" dirty="0">
                <a:latin typeface="Arial"/>
                <a:cs typeface="Arial"/>
              </a:rPr>
              <a:t>Gli </a:t>
            </a:r>
            <a:r>
              <a:rPr sz="1400" spc="15" dirty="0">
                <a:latin typeface="Arial"/>
                <a:cs typeface="Arial"/>
              </a:rPr>
              <a:t>studenti </a:t>
            </a:r>
            <a:r>
              <a:rPr sz="1400" spc="20" dirty="0">
                <a:latin typeface="Arial"/>
                <a:cs typeface="Arial"/>
              </a:rPr>
              <a:t>devono </a:t>
            </a:r>
            <a:r>
              <a:rPr sz="1400" spc="15" dirty="0">
                <a:latin typeface="Arial"/>
                <a:cs typeface="Arial"/>
              </a:rPr>
              <a:t>astenersi </a:t>
            </a:r>
            <a:r>
              <a:rPr sz="1400" spc="10" dirty="0">
                <a:latin typeface="Arial"/>
                <a:cs typeface="Arial"/>
              </a:rPr>
              <a:t>dall’effettuare </a:t>
            </a:r>
            <a:r>
              <a:rPr sz="1400" spc="15" dirty="0">
                <a:latin typeface="Arial"/>
                <a:cs typeface="Arial"/>
              </a:rPr>
              <a:t>manovre che possono compromettere </a:t>
            </a:r>
            <a:r>
              <a:rPr sz="1400" spc="10" dirty="0">
                <a:latin typeface="Arial"/>
                <a:cs typeface="Arial"/>
              </a:rPr>
              <a:t>la sicurezza  per le </a:t>
            </a:r>
            <a:r>
              <a:rPr sz="1400" spc="15" dirty="0">
                <a:latin typeface="Arial"/>
                <a:cs typeface="Arial"/>
              </a:rPr>
              <a:t>quali </a:t>
            </a:r>
            <a:r>
              <a:rPr sz="1400" spc="20" dirty="0">
                <a:latin typeface="Arial"/>
                <a:cs typeface="Arial"/>
              </a:rPr>
              <a:t>non </a:t>
            </a:r>
            <a:r>
              <a:rPr sz="1400" spc="15" dirty="0">
                <a:latin typeface="Arial"/>
                <a:cs typeface="Arial"/>
              </a:rPr>
              <a:t>sono  </a:t>
            </a:r>
            <a:r>
              <a:rPr sz="1400" spc="5" dirty="0">
                <a:latin typeface="Arial"/>
                <a:cs typeface="Arial"/>
              </a:rPr>
              <a:t>stati </a:t>
            </a:r>
            <a:r>
              <a:rPr sz="1400" spc="10" dirty="0">
                <a:latin typeface="Arial"/>
                <a:cs typeface="Arial"/>
              </a:rPr>
              <a:t>autorizzati </a:t>
            </a:r>
            <a:r>
              <a:rPr sz="1400" spc="20" dirty="0">
                <a:latin typeface="Arial"/>
                <a:cs typeface="Arial"/>
              </a:rPr>
              <a:t>e adeguatamente </a:t>
            </a:r>
            <a:r>
              <a:rPr sz="1400" spc="10" dirty="0">
                <a:latin typeface="Arial"/>
                <a:cs typeface="Arial"/>
              </a:rPr>
              <a:t>addestrati </a:t>
            </a:r>
            <a:r>
              <a:rPr sz="1400" spc="20" dirty="0">
                <a:latin typeface="Arial"/>
                <a:cs typeface="Arial"/>
              </a:rPr>
              <a:t>a </a:t>
            </a:r>
            <a:r>
              <a:rPr sz="1400" spc="15" dirty="0">
                <a:latin typeface="Arial"/>
                <a:cs typeface="Arial"/>
              </a:rPr>
              <a:t>cura del</a:t>
            </a:r>
            <a:r>
              <a:rPr sz="1400" spc="8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docente.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Symbol"/>
              <a:buChar char=""/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15" dirty="0">
                <a:solidFill>
                  <a:srgbClr val="0000FF"/>
                </a:solidFill>
                <a:latin typeface="Arial"/>
                <a:cs typeface="Arial"/>
              </a:rPr>
              <a:t>Precauzioni </a:t>
            </a:r>
            <a:r>
              <a:rPr sz="1600" b="1" spc="20" dirty="0">
                <a:solidFill>
                  <a:srgbClr val="0000FF"/>
                </a:solidFill>
                <a:latin typeface="Arial"/>
                <a:cs typeface="Arial"/>
              </a:rPr>
              <a:t>da </a:t>
            </a:r>
            <a:r>
              <a:rPr sz="1600" b="1" spc="15" dirty="0">
                <a:solidFill>
                  <a:srgbClr val="0000FF"/>
                </a:solidFill>
                <a:latin typeface="Arial"/>
                <a:cs typeface="Arial"/>
              </a:rPr>
              <a:t>adottare </a:t>
            </a:r>
            <a:r>
              <a:rPr sz="1600" b="1" spc="10" dirty="0" err="1">
                <a:solidFill>
                  <a:srgbClr val="0000FF"/>
                </a:solidFill>
                <a:latin typeface="Arial"/>
                <a:cs typeface="Arial"/>
              </a:rPr>
              <a:t>nell’utilizzo</a:t>
            </a:r>
            <a:r>
              <a:rPr sz="1600" b="1" spc="-1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0000FF"/>
                </a:solidFill>
                <a:latin typeface="Arial"/>
                <a:cs typeface="Arial"/>
              </a:rPr>
              <a:t>di:</a:t>
            </a:r>
            <a:r>
              <a:rPr lang="it-IT" sz="1600" dirty="0">
                <a:latin typeface="Arial"/>
                <a:cs typeface="Arial"/>
              </a:rPr>
              <a:t> </a:t>
            </a:r>
            <a:r>
              <a:rPr lang="it-IT" sz="1600" b="1" i="1" spc="15" dirty="0">
                <a:solidFill>
                  <a:srgbClr val="0000FF"/>
                </a:solidFill>
                <a:latin typeface="Arial"/>
                <a:cs typeface="Arial"/>
              </a:rPr>
              <a:t>APPARATI</a:t>
            </a:r>
            <a:r>
              <a:rPr lang="it-IT" sz="1600" b="1" i="1" spc="-7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sz="1600" b="1" i="1" spc="10" dirty="0">
                <a:solidFill>
                  <a:srgbClr val="0000FF"/>
                </a:solidFill>
                <a:latin typeface="Arial"/>
                <a:cs typeface="Arial"/>
              </a:rPr>
              <a:t>ELETTRICI</a:t>
            </a:r>
          </a:p>
          <a:p>
            <a:pPr marL="12700">
              <a:lnSpc>
                <a:spcPct val="100000"/>
              </a:lnSpc>
            </a:pPr>
            <a:endParaRPr lang="it-IT" sz="1400" i="1" spc="1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400" dirty="0">
              <a:latin typeface="Arial"/>
              <a:cs typeface="Arial"/>
            </a:endParaRPr>
          </a:p>
          <a:p>
            <a:pPr marL="657225" marR="5080" indent="-215265">
              <a:lnSpc>
                <a:spcPct val="100000"/>
              </a:lnSpc>
              <a:spcBef>
                <a:spcPts val="60"/>
              </a:spcBef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15" dirty="0">
                <a:latin typeface="Arial"/>
                <a:cs typeface="Arial"/>
              </a:rPr>
              <a:t>Lo studente deve </a:t>
            </a:r>
            <a:r>
              <a:rPr sz="1400" spc="10" dirty="0">
                <a:latin typeface="Arial"/>
                <a:cs typeface="Arial"/>
              </a:rPr>
              <a:t>utilizzare </a:t>
            </a:r>
            <a:r>
              <a:rPr sz="1400" spc="15" dirty="0">
                <a:latin typeface="Arial"/>
                <a:cs typeface="Arial"/>
              </a:rPr>
              <a:t>esclusivamente l’apparecchiatura distribuita dall’insegnante che </a:t>
            </a:r>
            <a:r>
              <a:rPr sz="1400" spc="20" dirty="0">
                <a:latin typeface="Arial"/>
                <a:cs typeface="Arial"/>
              </a:rPr>
              <a:t>è  </a:t>
            </a:r>
            <a:r>
              <a:rPr sz="1400" spc="10" dirty="0">
                <a:latin typeface="Arial"/>
                <a:cs typeface="Arial"/>
              </a:rPr>
              <a:t>stata </a:t>
            </a:r>
            <a:r>
              <a:rPr sz="1400" spc="15" dirty="0">
                <a:latin typeface="Arial"/>
                <a:cs typeface="Arial"/>
              </a:rPr>
              <a:t>collaudata </a:t>
            </a:r>
            <a:r>
              <a:rPr sz="1400" spc="20" dirty="0">
                <a:latin typeface="Arial"/>
                <a:cs typeface="Arial"/>
              </a:rPr>
              <a:t>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verificata.</a:t>
            </a:r>
            <a:endParaRPr sz="1400" dirty="0">
              <a:latin typeface="Arial"/>
              <a:cs typeface="Arial"/>
            </a:endParaRPr>
          </a:p>
          <a:p>
            <a:pPr marL="657225" indent="-215265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15" dirty="0">
                <a:latin typeface="Arial"/>
                <a:cs typeface="Arial"/>
              </a:rPr>
              <a:t>Non usare </a:t>
            </a:r>
            <a:r>
              <a:rPr sz="1400" spc="20" dirty="0">
                <a:latin typeface="Arial"/>
                <a:cs typeface="Arial"/>
              </a:rPr>
              <a:t>mai </a:t>
            </a:r>
            <a:r>
              <a:rPr sz="1400" spc="15" dirty="0">
                <a:latin typeface="Arial"/>
                <a:cs typeface="Arial"/>
              </a:rPr>
              <a:t>adattatori </a:t>
            </a:r>
            <a:r>
              <a:rPr sz="1400" spc="10" dirty="0">
                <a:latin typeface="Arial"/>
                <a:cs typeface="Arial"/>
              </a:rPr>
              <a:t>multipli </a:t>
            </a:r>
            <a:r>
              <a:rPr sz="1400" spc="15" dirty="0">
                <a:latin typeface="Arial"/>
                <a:cs typeface="Arial"/>
              </a:rPr>
              <a:t>per collegare </a:t>
            </a:r>
            <a:r>
              <a:rPr sz="1400" spc="10" dirty="0">
                <a:latin typeface="Arial"/>
                <a:cs typeface="Arial"/>
              </a:rPr>
              <a:t>più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strumenti.</a:t>
            </a:r>
            <a:endParaRPr sz="1400" dirty="0">
              <a:latin typeface="Arial"/>
              <a:cs typeface="Arial"/>
            </a:endParaRPr>
          </a:p>
          <a:p>
            <a:pPr marL="657225" marR="5080" indent="-215265">
              <a:lnSpc>
                <a:spcPct val="100000"/>
              </a:lnSpc>
              <a:spcBef>
                <a:spcPts val="60"/>
              </a:spcBef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10" dirty="0">
                <a:latin typeface="Arial"/>
                <a:cs typeface="Arial"/>
              </a:rPr>
              <a:t>Riferire </a:t>
            </a:r>
            <a:r>
              <a:rPr sz="1400" spc="15" dirty="0">
                <a:latin typeface="Arial"/>
                <a:cs typeface="Arial"/>
              </a:rPr>
              <a:t>immediatamente </a:t>
            </a:r>
            <a:r>
              <a:rPr sz="1400" spc="10" dirty="0">
                <a:latin typeface="Arial"/>
                <a:cs typeface="Arial"/>
              </a:rPr>
              <a:t>al </a:t>
            </a:r>
            <a:r>
              <a:rPr sz="1400" spc="15" dirty="0">
                <a:latin typeface="Arial"/>
                <a:cs typeface="Arial"/>
              </a:rPr>
              <a:t>docente </a:t>
            </a:r>
            <a:r>
              <a:rPr sz="1400" spc="20" dirty="0">
                <a:latin typeface="Arial"/>
                <a:cs typeface="Arial"/>
              </a:rPr>
              <a:t>ogni mal </a:t>
            </a:r>
            <a:r>
              <a:rPr sz="1400" spc="15" dirty="0">
                <a:latin typeface="Arial"/>
                <a:cs typeface="Arial"/>
              </a:rPr>
              <a:t>funzionamento </a:t>
            </a:r>
            <a:r>
              <a:rPr sz="1400" spc="20" dirty="0">
                <a:latin typeface="Arial"/>
                <a:cs typeface="Arial"/>
              </a:rPr>
              <a:t>di </a:t>
            </a:r>
            <a:r>
              <a:rPr sz="1400" spc="15" dirty="0">
                <a:latin typeface="Arial"/>
                <a:cs typeface="Arial"/>
              </a:rPr>
              <a:t>apparati </a:t>
            </a:r>
            <a:r>
              <a:rPr sz="1400" spc="10" dirty="0">
                <a:latin typeface="Arial"/>
                <a:cs typeface="Arial"/>
              </a:rPr>
              <a:t>elettrici </a:t>
            </a:r>
            <a:r>
              <a:rPr sz="1400" spc="20" dirty="0">
                <a:latin typeface="Arial"/>
                <a:cs typeface="Arial"/>
              </a:rPr>
              <a:t>o </a:t>
            </a:r>
            <a:r>
              <a:rPr sz="1400" spc="10" dirty="0">
                <a:latin typeface="Arial"/>
                <a:cs typeface="Arial"/>
              </a:rPr>
              <a:t>l’esistenza </a:t>
            </a:r>
            <a:r>
              <a:rPr sz="1400" spc="15" dirty="0">
                <a:latin typeface="Arial"/>
                <a:cs typeface="Arial"/>
              </a:rPr>
              <a:t>di  </a:t>
            </a:r>
            <a:r>
              <a:rPr sz="1400" spc="5" dirty="0">
                <a:latin typeface="Arial"/>
                <a:cs typeface="Arial"/>
              </a:rPr>
              <a:t>fili </a:t>
            </a:r>
            <a:r>
              <a:rPr sz="1400" spc="10" dirty="0">
                <a:latin typeface="Arial"/>
                <a:cs typeface="Arial"/>
              </a:rPr>
              <a:t>elettrici </a:t>
            </a:r>
            <a:r>
              <a:rPr sz="1400" spc="15" dirty="0">
                <a:latin typeface="Arial"/>
                <a:cs typeface="Arial"/>
              </a:rPr>
              <a:t>consunti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di spine </a:t>
            </a:r>
            <a:r>
              <a:rPr sz="1400" spc="20" dirty="0">
                <a:latin typeface="Arial"/>
                <a:cs typeface="Arial"/>
              </a:rPr>
              <a:t>o prese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danneggiate.</a:t>
            </a:r>
            <a:endParaRPr sz="1400" dirty="0">
              <a:latin typeface="Arial"/>
              <a:cs typeface="Arial"/>
            </a:endParaRPr>
          </a:p>
          <a:p>
            <a:pPr marL="657225" marR="6350" indent="-215265">
              <a:lnSpc>
                <a:spcPct val="100000"/>
              </a:lnSpc>
              <a:spcBef>
                <a:spcPts val="60"/>
              </a:spcBef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10" dirty="0">
                <a:latin typeface="Arial"/>
                <a:cs typeface="Arial"/>
              </a:rPr>
              <a:t>In </a:t>
            </a:r>
            <a:r>
              <a:rPr sz="1400" spc="15" dirty="0">
                <a:latin typeface="Arial"/>
                <a:cs typeface="Arial"/>
              </a:rPr>
              <a:t>caso </a:t>
            </a:r>
            <a:r>
              <a:rPr sz="1400" spc="10" dirty="0">
                <a:latin typeface="Arial"/>
                <a:cs typeface="Arial"/>
              </a:rPr>
              <a:t>di </a:t>
            </a:r>
            <a:r>
              <a:rPr sz="1400" spc="20" dirty="0">
                <a:latin typeface="Arial"/>
                <a:cs typeface="Arial"/>
              </a:rPr>
              <a:t>mal </a:t>
            </a:r>
            <a:r>
              <a:rPr sz="1400" spc="15" dirty="0">
                <a:latin typeface="Arial"/>
                <a:cs typeface="Arial"/>
              </a:rPr>
              <a:t>funzionamento </a:t>
            </a:r>
            <a:r>
              <a:rPr sz="1400" spc="20" dirty="0">
                <a:latin typeface="Arial"/>
                <a:cs typeface="Arial"/>
              </a:rPr>
              <a:t>di </a:t>
            </a:r>
            <a:r>
              <a:rPr sz="1400" spc="15" dirty="0">
                <a:latin typeface="Arial"/>
                <a:cs typeface="Arial"/>
              </a:rPr>
              <a:t>un apparato </a:t>
            </a:r>
            <a:r>
              <a:rPr sz="1400" spc="10" dirty="0">
                <a:latin typeface="Arial"/>
                <a:cs typeface="Arial"/>
              </a:rPr>
              <a:t>elettrico </a:t>
            </a:r>
            <a:r>
              <a:rPr sz="1400" spc="20" dirty="0">
                <a:latin typeface="Arial"/>
                <a:cs typeface="Arial"/>
              </a:rPr>
              <a:t>è </a:t>
            </a:r>
            <a:r>
              <a:rPr sz="1400" spc="15" dirty="0">
                <a:latin typeface="Arial"/>
                <a:cs typeface="Arial"/>
              </a:rPr>
              <a:t>indispensabile interrompere </a:t>
            </a:r>
            <a:r>
              <a:rPr sz="1400" spc="10" dirty="0">
                <a:latin typeface="Arial"/>
                <a:cs typeface="Arial"/>
              </a:rPr>
              <a:t>il  </a:t>
            </a:r>
            <a:r>
              <a:rPr sz="1400" spc="15" dirty="0">
                <a:latin typeface="Arial"/>
                <a:cs typeface="Arial"/>
              </a:rPr>
              <a:t>collegamento </a:t>
            </a:r>
            <a:r>
              <a:rPr sz="1400" spc="10" dirty="0">
                <a:latin typeface="Arial"/>
                <a:cs typeface="Arial"/>
              </a:rPr>
              <a:t>con la </a:t>
            </a:r>
            <a:r>
              <a:rPr sz="1400" spc="15" dirty="0">
                <a:latin typeface="Arial"/>
                <a:cs typeface="Arial"/>
              </a:rPr>
              <a:t>rete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richiedere </a:t>
            </a:r>
            <a:r>
              <a:rPr sz="1400" spc="25" dirty="0">
                <a:latin typeface="Arial"/>
                <a:cs typeface="Arial"/>
              </a:rPr>
              <a:t>un </a:t>
            </a:r>
            <a:r>
              <a:rPr sz="1400" spc="15" dirty="0">
                <a:latin typeface="Arial"/>
                <a:cs typeface="Arial"/>
              </a:rPr>
              <a:t>intervento tecnico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adeguato.</a:t>
            </a:r>
            <a:endParaRPr sz="1400" dirty="0">
              <a:latin typeface="Arial"/>
              <a:cs typeface="Arial"/>
            </a:endParaRPr>
          </a:p>
          <a:p>
            <a:pPr marL="657225" marR="6350" indent="-215265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10" dirty="0">
                <a:latin typeface="Arial"/>
                <a:cs typeface="Arial"/>
              </a:rPr>
              <a:t>Evitare </a:t>
            </a:r>
            <a:r>
              <a:rPr sz="1400" spc="15" dirty="0">
                <a:latin typeface="Arial"/>
                <a:cs typeface="Arial"/>
              </a:rPr>
              <a:t>di posizionare apparecchiature ad </a:t>
            </a:r>
            <a:r>
              <a:rPr sz="1400" spc="10" dirty="0">
                <a:latin typeface="Arial"/>
                <a:cs typeface="Arial"/>
              </a:rPr>
              <a:t>alto </a:t>
            </a:r>
            <a:r>
              <a:rPr sz="1400" spc="15" dirty="0">
                <a:latin typeface="Arial"/>
                <a:cs typeface="Arial"/>
              </a:rPr>
              <a:t>voltaggio vicino </a:t>
            </a:r>
            <a:r>
              <a:rPr sz="1400" spc="20" dirty="0">
                <a:latin typeface="Arial"/>
                <a:cs typeface="Arial"/>
              </a:rPr>
              <a:t>a </a:t>
            </a:r>
            <a:r>
              <a:rPr sz="1400" spc="15" dirty="0">
                <a:latin typeface="Arial"/>
                <a:cs typeface="Arial"/>
              </a:rPr>
              <a:t>sostanze infiammabili </a:t>
            </a:r>
            <a:r>
              <a:rPr sz="1400" spc="20" dirty="0">
                <a:latin typeface="Arial"/>
                <a:cs typeface="Arial"/>
              </a:rPr>
              <a:t>o  </a:t>
            </a:r>
            <a:r>
              <a:rPr sz="1400" spc="10" dirty="0">
                <a:latin typeface="Arial"/>
                <a:cs typeface="Arial"/>
              </a:rPr>
              <a:t>esplosivi.</a:t>
            </a:r>
            <a:endParaRPr sz="1400" dirty="0">
              <a:latin typeface="Arial"/>
              <a:cs typeface="Arial"/>
            </a:endParaRPr>
          </a:p>
          <a:p>
            <a:pPr marL="657225" indent="-215265">
              <a:lnSpc>
                <a:spcPct val="100000"/>
              </a:lnSpc>
              <a:spcBef>
                <a:spcPts val="60"/>
              </a:spcBef>
              <a:buFont typeface="Symbol"/>
              <a:buChar char=""/>
              <a:tabLst>
                <a:tab pos="657225" algn="l"/>
                <a:tab pos="657860" algn="l"/>
              </a:tabLst>
            </a:pPr>
            <a:r>
              <a:rPr sz="1400" spc="15" dirty="0">
                <a:latin typeface="Arial"/>
                <a:cs typeface="Arial"/>
              </a:rPr>
              <a:t>Non usare apparecchiature </a:t>
            </a:r>
            <a:r>
              <a:rPr sz="1400" spc="10" dirty="0">
                <a:latin typeface="Arial"/>
                <a:cs typeface="Arial"/>
              </a:rPr>
              <a:t>elettriche </a:t>
            </a:r>
            <a:r>
              <a:rPr sz="1400" spc="15" dirty="0">
                <a:latin typeface="Arial"/>
                <a:cs typeface="Arial"/>
              </a:rPr>
              <a:t>con </a:t>
            </a:r>
            <a:r>
              <a:rPr sz="1400" spc="20" dirty="0">
                <a:latin typeface="Arial"/>
                <a:cs typeface="Arial"/>
              </a:rPr>
              <a:t>mani e/o </a:t>
            </a:r>
            <a:r>
              <a:rPr sz="1400" spc="15" dirty="0">
                <a:latin typeface="Arial"/>
                <a:cs typeface="Arial"/>
              </a:rPr>
              <a:t>piedi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bagnati.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 flipV="1">
            <a:off x="425403" y="6596539"/>
            <a:ext cx="18419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2000" y="6553200"/>
            <a:ext cx="91440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In </a:t>
            </a:r>
            <a:r>
              <a:rPr sz="1400" spc="15" dirty="0">
                <a:latin typeface="Arial"/>
                <a:cs typeface="Arial"/>
              </a:rPr>
              <a:t>caso di incendio </a:t>
            </a:r>
            <a:r>
              <a:rPr sz="1400" spc="10" dirty="0">
                <a:latin typeface="Arial"/>
                <a:cs typeface="Arial"/>
              </a:rPr>
              <a:t>togliere subito </a:t>
            </a:r>
            <a:r>
              <a:rPr sz="1400" spc="15" dirty="0">
                <a:latin typeface="Arial"/>
                <a:cs typeface="Arial"/>
              </a:rPr>
              <a:t>la tensione. </a:t>
            </a:r>
            <a:r>
              <a:rPr sz="1400" spc="20" dirty="0">
                <a:latin typeface="Arial"/>
                <a:cs typeface="Arial"/>
              </a:rPr>
              <a:t>Non </a:t>
            </a:r>
            <a:r>
              <a:rPr sz="1400" spc="15" dirty="0">
                <a:latin typeface="Arial"/>
                <a:cs typeface="Arial"/>
              </a:rPr>
              <a:t>usare acqua per </a:t>
            </a:r>
            <a:r>
              <a:rPr sz="1400" spc="10" dirty="0">
                <a:latin typeface="Arial"/>
                <a:cs typeface="Arial"/>
              </a:rPr>
              <a:t>lo </a:t>
            </a:r>
            <a:r>
              <a:rPr sz="1400" spc="15" dirty="0">
                <a:latin typeface="Arial"/>
                <a:cs typeface="Arial"/>
              </a:rPr>
              <a:t>spegnimento, </a:t>
            </a:r>
            <a:r>
              <a:rPr sz="1400" spc="10" dirty="0">
                <a:latin typeface="Arial"/>
                <a:cs typeface="Arial"/>
              </a:rPr>
              <a:t>per </a:t>
            </a:r>
            <a:r>
              <a:rPr sz="1400" spc="15" dirty="0">
                <a:latin typeface="Arial"/>
                <a:cs typeface="Arial"/>
              </a:rPr>
              <a:t>evitare  </a:t>
            </a:r>
            <a:r>
              <a:rPr sz="1400" spc="10" dirty="0">
                <a:latin typeface="Arial"/>
                <a:cs typeface="Arial"/>
              </a:rPr>
              <a:t>folgorazioni, </a:t>
            </a:r>
            <a:r>
              <a:rPr sz="1400" spc="25" dirty="0">
                <a:latin typeface="Arial"/>
                <a:cs typeface="Arial"/>
              </a:rPr>
              <a:t>ma </a:t>
            </a:r>
            <a:r>
              <a:rPr sz="1400" spc="10" dirty="0">
                <a:latin typeface="Arial"/>
                <a:cs typeface="Arial"/>
              </a:rPr>
              <a:t>estintori </a:t>
            </a:r>
            <a:r>
              <a:rPr sz="1400" spc="20" dirty="0">
                <a:latin typeface="Arial"/>
                <a:cs typeface="Arial"/>
              </a:rPr>
              <a:t>a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CO</a:t>
            </a:r>
            <a:r>
              <a:rPr sz="1400" spc="22" baseline="-13888" dirty="0">
                <a:latin typeface="Arial"/>
                <a:cs typeface="Arial"/>
              </a:rPr>
              <a:t>2.</a:t>
            </a:r>
            <a:endParaRPr sz="1400" baseline="-13888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6200" y="685800"/>
            <a:ext cx="9906000" cy="5693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10" dirty="0">
                <a:solidFill>
                  <a:srgbClr val="0000FF"/>
                </a:solidFill>
                <a:latin typeface="Arial"/>
                <a:cs typeface="Arial"/>
              </a:rPr>
              <a:t>utilizzo </a:t>
            </a:r>
            <a:r>
              <a:rPr sz="1400" i="1" spc="15" dirty="0">
                <a:solidFill>
                  <a:srgbClr val="0000FF"/>
                </a:solidFill>
                <a:latin typeface="Arial"/>
                <a:cs typeface="Arial"/>
              </a:rPr>
              <a:t>dei </a:t>
            </a:r>
            <a:r>
              <a:rPr sz="1400" i="1" spc="10" dirty="0">
                <a:solidFill>
                  <a:srgbClr val="0000FF"/>
                </a:solidFill>
                <a:latin typeface="Arial"/>
                <a:cs typeface="Arial"/>
              </a:rPr>
              <a:t>fornelli elettrici </a:t>
            </a:r>
            <a:r>
              <a:rPr sz="1400" i="1" spc="20" dirty="0">
                <a:solidFill>
                  <a:srgbClr val="0000FF"/>
                </a:solidFill>
                <a:latin typeface="Arial"/>
                <a:cs typeface="Arial"/>
              </a:rPr>
              <a:t>e </a:t>
            </a:r>
            <a:r>
              <a:rPr sz="1400" i="1" spc="15" dirty="0">
                <a:solidFill>
                  <a:srgbClr val="0000FF"/>
                </a:solidFill>
                <a:latin typeface="Arial"/>
                <a:cs typeface="Arial"/>
              </a:rPr>
              <a:t>generatori </a:t>
            </a:r>
            <a:r>
              <a:rPr sz="1400" i="1" spc="10" dirty="0">
                <a:solidFill>
                  <a:srgbClr val="0000FF"/>
                </a:solidFill>
                <a:latin typeface="Arial"/>
                <a:cs typeface="Arial"/>
              </a:rPr>
              <a:t>di</a:t>
            </a:r>
            <a:r>
              <a:rPr sz="1400" i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i="1" spc="15" dirty="0" err="1">
                <a:solidFill>
                  <a:srgbClr val="0000FF"/>
                </a:solidFill>
                <a:latin typeface="Arial"/>
                <a:cs typeface="Arial"/>
              </a:rPr>
              <a:t>vapore</a:t>
            </a:r>
            <a:r>
              <a:rPr sz="1400" spc="15" dirty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endParaRPr lang="it-IT" sz="1400" spc="15" dirty="0">
              <a:solidFill>
                <a:srgbClr val="0000FF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400" dirty="0">
              <a:latin typeface="Arial"/>
              <a:cs typeface="Arial"/>
            </a:endParaRPr>
          </a:p>
          <a:p>
            <a:pPr marL="12700" marR="506095">
              <a:lnSpc>
                <a:spcPct val="100000"/>
              </a:lnSpc>
              <a:spcBef>
                <a:spcPts val="10"/>
              </a:spcBef>
            </a:pPr>
            <a:r>
              <a:rPr sz="1400" spc="10" dirty="0">
                <a:latin typeface="Arial"/>
                <a:cs typeface="Arial"/>
              </a:rPr>
              <a:t>Nell’utilizzo </a:t>
            </a:r>
            <a:r>
              <a:rPr sz="1400" spc="15" dirty="0">
                <a:latin typeface="Arial"/>
                <a:cs typeface="Arial"/>
              </a:rPr>
              <a:t>dei fornelli </a:t>
            </a:r>
            <a:r>
              <a:rPr sz="1400" spc="10" dirty="0">
                <a:latin typeface="Arial"/>
                <a:cs typeface="Arial"/>
              </a:rPr>
              <a:t>elettrici gli allievi </a:t>
            </a:r>
            <a:r>
              <a:rPr sz="1400" spc="15" dirty="0">
                <a:latin typeface="Arial"/>
                <a:cs typeface="Arial"/>
              </a:rPr>
              <a:t>devono far attenzione </a:t>
            </a:r>
            <a:r>
              <a:rPr sz="1400" spc="20" dirty="0">
                <a:latin typeface="Arial"/>
                <a:cs typeface="Arial"/>
              </a:rPr>
              <a:t>a non </a:t>
            </a:r>
            <a:r>
              <a:rPr sz="1400" spc="15" dirty="0">
                <a:latin typeface="Arial"/>
                <a:cs typeface="Arial"/>
              </a:rPr>
              <a:t>toccare </a:t>
            </a:r>
            <a:r>
              <a:rPr sz="1400" spc="10" dirty="0">
                <a:latin typeface="Arial"/>
                <a:cs typeface="Arial"/>
              </a:rPr>
              <a:t>la piastra </a:t>
            </a:r>
            <a:r>
              <a:rPr sz="1400" spc="15" dirty="0">
                <a:latin typeface="Arial"/>
                <a:cs typeface="Arial"/>
              </a:rPr>
              <a:t>scaldante  onde evitare </a:t>
            </a:r>
            <a:r>
              <a:rPr sz="1400" spc="10" dirty="0">
                <a:latin typeface="Arial"/>
                <a:cs typeface="Arial"/>
              </a:rPr>
              <a:t>ustioni. </a:t>
            </a:r>
            <a:r>
              <a:rPr sz="1400" spc="15" dirty="0">
                <a:latin typeface="Arial"/>
                <a:cs typeface="Arial"/>
              </a:rPr>
              <a:t>L’accensione del </a:t>
            </a:r>
            <a:r>
              <a:rPr sz="1400" spc="10" dirty="0">
                <a:latin typeface="Arial"/>
                <a:cs typeface="Arial"/>
              </a:rPr>
              <a:t>fornello </a:t>
            </a:r>
            <a:r>
              <a:rPr sz="1400" spc="15" dirty="0">
                <a:latin typeface="Arial"/>
                <a:cs typeface="Arial"/>
              </a:rPr>
              <a:t>stesso deve essere eseguita </a:t>
            </a:r>
            <a:r>
              <a:rPr sz="1400" spc="20" dirty="0">
                <a:latin typeface="Arial"/>
                <a:cs typeface="Arial"/>
              </a:rPr>
              <a:t>dopo </a:t>
            </a:r>
            <a:r>
              <a:rPr sz="1400" spc="10" dirty="0">
                <a:latin typeface="Arial"/>
                <a:cs typeface="Arial"/>
              </a:rPr>
              <a:t>aver chiesto  l’autorizzazione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dell’insegnate.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i="1" spc="10" dirty="0">
                <a:solidFill>
                  <a:srgbClr val="0000FF"/>
                </a:solidFill>
                <a:latin typeface="Arial"/>
                <a:cs typeface="Arial"/>
              </a:rPr>
              <a:t>utilizzo </a:t>
            </a:r>
            <a:r>
              <a:rPr sz="1400" i="1" spc="15" dirty="0">
                <a:solidFill>
                  <a:srgbClr val="0000FF"/>
                </a:solidFill>
                <a:latin typeface="Arial"/>
                <a:cs typeface="Arial"/>
              </a:rPr>
              <a:t>dei termometri </a:t>
            </a:r>
            <a:r>
              <a:rPr sz="1400" i="1" spc="20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400" i="1" spc="-3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i="1" spc="15" dirty="0" err="1">
                <a:solidFill>
                  <a:srgbClr val="0000FF"/>
                </a:solidFill>
                <a:latin typeface="Arial"/>
                <a:cs typeface="Arial"/>
              </a:rPr>
              <a:t>mercurio</a:t>
            </a:r>
            <a:r>
              <a:rPr sz="1400" i="1" spc="15" dirty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endParaRPr lang="it-IT" sz="1400" i="1" spc="15" dirty="0">
              <a:solidFill>
                <a:srgbClr val="0000FF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400" dirty="0">
              <a:latin typeface="Arial"/>
              <a:cs typeface="Arial"/>
            </a:endParaRPr>
          </a:p>
          <a:p>
            <a:pPr marL="12700" marR="692785"/>
            <a:r>
              <a:rPr sz="1400" spc="5" dirty="0">
                <a:latin typeface="Arial"/>
                <a:cs typeface="Arial"/>
              </a:rPr>
              <a:t>Si </a:t>
            </a:r>
            <a:r>
              <a:rPr sz="1400" spc="15" dirty="0">
                <a:latin typeface="Arial"/>
                <a:cs typeface="Arial"/>
              </a:rPr>
              <a:t>devono </a:t>
            </a:r>
            <a:r>
              <a:rPr sz="1400" spc="10" dirty="0">
                <a:latin typeface="Arial"/>
                <a:cs typeface="Arial"/>
              </a:rPr>
              <a:t>utilizzare </a:t>
            </a:r>
            <a:r>
              <a:rPr sz="1400" spc="15" dirty="0">
                <a:latin typeface="Arial"/>
                <a:cs typeface="Arial"/>
              </a:rPr>
              <a:t>termometri </a:t>
            </a:r>
            <a:r>
              <a:rPr sz="1400" spc="20" dirty="0">
                <a:latin typeface="Arial"/>
                <a:cs typeface="Arial"/>
              </a:rPr>
              <a:t>a </a:t>
            </a:r>
            <a:r>
              <a:rPr sz="1400" spc="15" dirty="0">
                <a:latin typeface="Arial"/>
                <a:cs typeface="Arial"/>
              </a:rPr>
              <a:t>mercurio con particolare attenzione data </a:t>
            </a:r>
            <a:r>
              <a:rPr sz="1400" spc="10" dirty="0">
                <a:latin typeface="Arial"/>
                <a:cs typeface="Arial"/>
              </a:rPr>
              <a:t>la </a:t>
            </a:r>
            <a:r>
              <a:rPr sz="1400" spc="15" dirty="0">
                <a:latin typeface="Arial"/>
                <a:cs typeface="Arial"/>
              </a:rPr>
              <a:t>loro </a:t>
            </a:r>
            <a:r>
              <a:rPr sz="1400" spc="10" dirty="0">
                <a:latin typeface="Arial"/>
                <a:cs typeface="Arial"/>
              </a:rPr>
              <a:t>fragilità </a:t>
            </a:r>
            <a:r>
              <a:rPr sz="1400" spc="15" dirty="0">
                <a:latin typeface="Arial"/>
                <a:cs typeface="Arial"/>
              </a:rPr>
              <a:t>per  </a:t>
            </a:r>
            <a:r>
              <a:rPr sz="1400" spc="10" dirty="0">
                <a:latin typeface="Arial"/>
                <a:cs typeface="Arial"/>
              </a:rPr>
              <a:t>evitare </a:t>
            </a:r>
            <a:r>
              <a:rPr sz="1400" spc="15" dirty="0">
                <a:latin typeface="Arial"/>
                <a:cs typeface="Arial"/>
              </a:rPr>
              <a:t>cadute </a:t>
            </a:r>
            <a:r>
              <a:rPr sz="1400" spc="20" dirty="0">
                <a:latin typeface="Arial"/>
                <a:cs typeface="Arial"/>
              </a:rPr>
              <a:t>o </a:t>
            </a:r>
            <a:r>
              <a:rPr sz="1400" spc="10" dirty="0">
                <a:latin typeface="Arial"/>
                <a:cs typeface="Arial"/>
              </a:rPr>
              <a:t>urti </a:t>
            </a:r>
            <a:r>
              <a:rPr sz="1400" spc="15" dirty="0">
                <a:latin typeface="Arial"/>
                <a:cs typeface="Arial"/>
              </a:rPr>
              <a:t>che ne provochino </a:t>
            </a:r>
            <a:r>
              <a:rPr sz="1400" spc="10" dirty="0">
                <a:latin typeface="Arial"/>
                <a:cs typeface="Arial"/>
              </a:rPr>
              <a:t>la rottura. </a:t>
            </a:r>
            <a:r>
              <a:rPr sz="1400" spc="15" dirty="0">
                <a:latin typeface="Arial"/>
                <a:cs typeface="Arial"/>
              </a:rPr>
              <a:t>Nel caso </a:t>
            </a:r>
            <a:r>
              <a:rPr sz="1400" spc="10" dirty="0">
                <a:latin typeface="Arial"/>
                <a:cs typeface="Arial"/>
              </a:rPr>
              <a:t>di </a:t>
            </a:r>
            <a:r>
              <a:rPr sz="1400" spc="20" dirty="0">
                <a:latin typeface="Arial"/>
                <a:cs typeface="Arial"/>
              </a:rPr>
              <a:t>una </a:t>
            </a:r>
            <a:r>
              <a:rPr sz="1400" spc="15" dirty="0">
                <a:latin typeface="Arial"/>
                <a:cs typeface="Arial"/>
              </a:rPr>
              <a:t>rottura accidentale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gli</a:t>
            </a:r>
            <a:endParaRPr sz="1400" dirty="0">
              <a:latin typeface="Arial"/>
              <a:cs typeface="Arial"/>
            </a:endParaRPr>
          </a:p>
          <a:p>
            <a:pPr marL="12700" marR="464820">
              <a:spcBef>
                <a:spcPts val="25"/>
              </a:spcBef>
            </a:pPr>
            <a:r>
              <a:rPr sz="1400" spc="10" dirty="0">
                <a:latin typeface="Arial"/>
                <a:cs typeface="Arial"/>
              </a:rPr>
              <a:t>allievi </a:t>
            </a:r>
            <a:r>
              <a:rPr sz="1400" spc="15" dirty="0">
                <a:latin typeface="Arial"/>
                <a:cs typeface="Arial"/>
              </a:rPr>
              <a:t>devono prontamente </a:t>
            </a:r>
            <a:r>
              <a:rPr sz="1400" spc="10" dirty="0">
                <a:latin typeface="Arial"/>
                <a:cs typeface="Arial"/>
              </a:rPr>
              <a:t>avvisare </a:t>
            </a:r>
            <a:r>
              <a:rPr sz="1400" spc="15" dirty="0">
                <a:latin typeface="Arial"/>
                <a:cs typeface="Arial"/>
              </a:rPr>
              <a:t>l’insegnante che dovrà provvedere </a:t>
            </a:r>
            <a:r>
              <a:rPr sz="1400" spc="10" dirty="0">
                <a:latin typeface="Arial"/>
                <a:cs typeface="Arial"/>
              </a:rPr>
              <a:t>al </a:t>
            </a:r>
            <a:r>
              <a:rPr sz="1400" spc="20" dirty="0">
                <a:latin typeface="Arial"/>
                <a:cs typeface="Arial"/>
              </a:rPr>
              <a:t>recupero </a:t>
            </a:r>
            <a:r>
              <a:rPr sz="1400" spc="15" dirty="0">
                <a:latin typeface="Arial"/>
                <a:cs typeface="Arial"/>
              </a:rPr>
              <a:t>del materiale  </a:t>
            </a:r>
            <a:r>
              <a:rPr sz="1400" spc="10" dirty="0">
                <a:latin typeface="Arial"/>
                <a:cs typeface="Arial"/>
              </a:rPr>
              <a:t>con le </a:t>
            </a:r>
            <a:r>
              <a:rPr sz="1400" spc="15" dirty="0">
                <a:latin typeface="Arial"/>
                <a:cs typeface="Arial"/>
              </a:rPr>
              <a:t>protezioni del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caso.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i="1" spc="10" dirty="0">
                <a:solidFill>
                  <a:srgbClr val="0000FF"/>
                </a:solidFill>
                <a:latin typeface="Arial"/>
                <a:cs typeface="Arial"/>
              </a:rPr>
              <a:t>utilizzo </a:t>
            </a:r>
            <a:r>
              <a:rPr sz="1400" i="1" spc="15" dirty="0">
                <a:solidFill>
                  <a:srgbClr val="0000FF"/>
                </a:solidFill>
                <a:latin typeface="Arial"/>
                <a:cs typeface="Arial"/>
              </a:rPr>
              <a:t>della</a:t>
            </a:r>
            <a:r>
              <a:rPr sz="1400" i="1" spc="-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i="1" spc="10" dirty="0" err="1">
                <a:solidFill>
                  <a:srgbClr val="0000FF"/>
                </a:solidFill>
                <a:latin typeface="Arial"/>
                <a:cs typeface="Arial"/>
              </a:rPr>
              <a:t>vetreria</a:t>
            </a:r>
            <a:r>
              <a:rPr sz="1400" i="1" spc="10" dirty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endParaRPr lang="it-IT" sz="1400" i="1" spc="1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12700"/>
            <a:endParaRPr sz="1400" dirty="0">
              <a:latin typeface="Arial"/>
              <a:cs typeface="Arial"/>
            </a:endParaRPr>
          </a:p>
          <a:p>
            <a:pPr marL="12700" marR="875665">
              <a:spcBef>
                <a:spcPts val="25"/>
              </a:spcBef>
            </a:pPr>
            <a:r>
              <a:rPr sz="1400" spc="10" dirty="0">
                <a:latin typeface="Arial"/>
                <a:cs typeface="Arial"/>
              </a:rPr>
              <a:t>Gli allievi </a:t>
            </a:r>
            <a:r>
              <a:rPr sz="1400" spc="15" dirty="0">
                <a:latin typeface="Arial"/>
                <a:cs typeface="Arial"/>
              </a:rPr>
              <a:t>dovranno maneggiare con attenzione </a:t>
            </a:r>
            <a:r>
              <a:rPr sz="1400" spc="5" dirty="0">
                <a:latin typeface="Arial"/>
                <a:cs typeface="Arial"/>
              </a:rPr>
              <a:t>i </a:t>
            </a:r>
            <a:r>
              <a:rPr sz="1400" spc="15" dirty="0">
                <a:latin typeface="Arial"/>
                <a:cs typeface="Arial"/>
              </a:rPr>
              <a:t>materiali </a:t>
            </a:r>
            <a:r>
              <a:rPr sz="1400" spc="10" dirty="0">
                <a:latin typeface="Arial"/>
                <a:cs typeface="Arial"/>
              </a:rPr>
              <a:t>in </a:t>
            </a:r>
            <a:r>
              <a:rPr sz="1400" spc="15" dirty="0">
                <a:latin typeface="Arial"/>
                <a:cs typeface="Arial"/>
              </a:rPr>
              <a:t>vetro (becher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provette) </a:t>
            </a:r>
            <a:r>
              <a:rPr sz="1400" spc="20" dirty="0">
                <a:latin typeface="Arial"/>
                <a:cs typeface="Arial"/>
              </a:rPr>
              <a:t>per  </a:t>
            </a:r>
            <a:r>
              <a:rPr sz="1400" spc="10" dirty="0">
                <a:latin typeface="Arial"/>
                <a:cs typeface="Arial"/>
              </a:rPr>
              <a:t>evitare la </a:t>
            </a:r>
            <a:r>
              <a:rPr sz="1400" spc="15" dirty="0">
                <a:latin typeface="Arial"/>
                <a:cs typeface="Arial"/>
              </a:rPr>
              <a:t>loro rottura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la formazione di schegge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vetrose.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i="1" spc="10" dirty="0">
                <a:solidFill>
                  <a:srgbClr val="0000FF"/>
                </a:solidFill>
                <a:latin typeface="Arial"/>
                <a:cs typeface="Arial"/>
              </a:rPr>
              <a:t>utilizzo </a:t>
            </a:r>
            <a:r>
              <a:rPr sz="1400" i="1" spc="15" dirty="0">
                <a:solidFill>
                  <a:srgbClr val="0000FF"/>
                </a:solidFill>
                <a:latin typeface="Arial"/>
                <a:cs typeface="Arial"/>
              </a:rPr>
              <a:t>dei calorimetri ad</a:t>
            </a:r>
            <a:r>
              <a:rPr sz="1400" i="1" spc="-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i="1" spc="15" dirty="0" err="1">
                <a:solidFill>
                  <a:srgbClr val="0000FF"/>
                </a:solidFill>
                <a:latin typeface="Arial"/>
                <a:cs typeface="Arial"/>
              </a:rPr>
              <a:t>acqua</a:t>
            </a:r>
            <a:r>
              <a:rPr sz="1400" i="1" spc="15" dirty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endParaRPr lang="it-IT" sz="1400" i="1" spc="15" dirty="0">
              <a:solidFill>
                <a:srgbClr val="0000FF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400" dirty="0">
              <a:latin typeface="Arial"/>
              <a:cs typeface="Arial"/>
            </a:endParaRPr>
          </a:p>
          <a:p>
            <a:pPr marL="12700" marR="659130">
              <a:lnSpc>
                <a:spcPct val="100000"/>
              </a:lnSpc>
            </a:pPr>
            <a:r>
              <a:rPr sz="1400" spc="10" dirty="0">
                <a:latin typeface="Arial"/>
                <a:cs typeface="Arial"/>
              </a:rPr>
              <a:t>Gli allievi </a:t>
            </a:r>
            <a:r>
              <a:rPr sz="1400" spc="15" dirty="0">
                <a:latin typeface="Arial"/>
                <a:cs typeface="Arial"/>
              </a:rPr>
              <a:t>dovranno porre particolare attenzione nello svuotamento dei calorimentri ad acqua  </a:t>
            </a:r>
            <a:r>
              <a:rPr sz="1400" spc="10" dirty="0">
                <a:latin typeface="Arial"/>
                <a:cs typeface="Arial"/>
              </a:rPr>
              <a:t>nel </a:t>
            </a:r>
            <a:r>
              <a:rPr sz="1400" spc="15" dirty="0">
                <a:latin typeface="Arial"/>
                <a:cs typeface="Arial"/>
              </a:rPr>
              <a:t>lavandino del laboratorio </a:t>
            </a:r>
            <a:r>
              <a:rPr sz="1400" spc="10" dirty="0">
                <a:latin typeface="Arial"/>
                <a:cs typeface="Arial"/>
              </a:rPr>
              <a:t>in </a:t>
            </a:r>
            <a:r>
              <a:rPr sz="1400" spc="15" dirty="0">
                <a:latin typeface="Arial"/>
                <a:cs typeface="Arial"/>
              </a:rPr>
              <a:t>quanto </a:t>
            </a:r>
            <a:r>
              <a:rPr sz="1400" spc="10" dirty="0">
                <a:latin typeface="Arial"/>
                <a:cs typeface="Arial"/>
              </a:rPr>
              <a:t>la </a:t>
            </a:r>
            <a:r>
              <a:rPr sz="1400" spc="15" dirty="0">
                <a:latin typeface="Arial"/>
                <a:cs typeface="Arial"/>
              </a:rPr>
              <a:t>parte interna dei calorimetri (particolarmente </a:t>
            </a:r>
            <a:r>
              <a:rPr sz="1400" spc="10" dirty="0">
                <a:latin typeface="Arial"/>
                <a:cs typeface="Arial"/>
              </a:rPr>
              <a:t>fragile)  </a:t>
            </a:r>
            <a:r>
              <a:rPr sz="1400" spc="5" dirty="0">
                <a:latin typeface="Arial"/>
                <a:cs typeface="Arial"/>
              </a:rPr>
              <a:t>si </a:t>
            </a:r>
            <a:r>
              <a:rPr sz="1400" spc="15" dirty="0">
                <a:latin typeface="Arial"/>
                <a:cs typeface="Arial"/>
              </a:rPr>
              <a:t>potrebbe </a:t>
            </a:r>
            <a:r>
              <a:rPr sz="1400" spc="10" dirty="0">
                <a:latin typeface="Arial"/>
                <a:cs typeface="Arial"/>
              </a:rPr>
              <a:t>sfilare </a:t>
            </a:r>
            <a:r>
              <a:rPr sz="1400" spc="15" dirty="0">
                <a:latin typeface="Arial"/>
                <a:cs typeface="Arial"/>
              </a:rPr>
              <a:t>dalla protezione esterna </a:t>
            </a:r>
            <a:r>
              <a:rPr sz="1400" spc="10" dirty="0">
                <a:latin typeface="Arial"/>
                <a:cs typeface="Arial"/>
              </a:rPr>
              <a:t>in </a:t>
            </a:r>
            <a:r>
              <a:rPr sz="1400" spc="15" dirty="0">
                <a:latin typeface="Arial"/>
                <a:cs typeface="Arial"/>
              </a:rPr>
              <a:t>plastica rigida procandone </a:t>
            </a:r>
            <a:r>
              <a:rPr sz="1400" spc="10" dirty="0">
                <a:latin typeface="Arial"/>
                <a:cs typeface="Arial"/>
              </a:rPr>
              <a:t>la rottura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0" dirty="0">
                <a:latin typeface="Arial"/>
                <a:cs typeface="Arial"/>
              </a:rPr>
              <a:t>la  </a:t>
            </a:r>
            <a:r>
              <a:rPr sz="1400" spc="15" dirty="0">
                <a:latin typeface="Arial"/>
                <a:cs typeface="Arial"/>
              </a:rPr>
              <a:t>frammentazione </a:t>
            </a:r>
            <a:r>
              <a:rPr sz="1400" spc="10" dirty="0">
                <a:latin typeface="Arial"/>
                <a:cs typeface="Arial"/>
              </a:rPr>
              <a:t>in piccole </a:t>
            </a:r>
            <a:r>
              <a:rPr sz="1400" spc="15" dirty="0">
                <a:latin typeface="Arial"/>
                <a:cs typeface="Arial"/>
              </a:rPr>
              <a:t>schegge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vetrose.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ts val="1075"/>
              </a:lnSpc>
            </a:pPr>
            <a:r>
              <a:rPr sz="1400" i="1" spc="10" dirty="0">
                <a:solidFill>
                  <a:srgbClr val="0000FF"/>
                </a:solidFill>
                <a:latin typeface="Arial"/>
                <a:cs typeface="Arial"/>
              </a:rPr>
              <a:t>utilizzo </a:t>
            </a:r>
            <a:r>
              <a:rPr sz="1400" i="1" spc="15" dirty="0">
                <a:solidFill>
                  <a:srgbClr val="0000FF"/>
                </a:solidFill>
                <a:latin typeface="Arial"/>
                <a:cs typeface="Arial"/>
              </a:rPr>
              <a:t>dei banchi con alimentazione </a:t>
            </a:r>
            <a:r>
              <a:rPr sz="1400" i="1" spc="10" dirty="0">
                <a:solidFill>
                  <a:srgbClr val="0000FF"/>
                </a:solidFill>
                <a:latin typeface="Arial"/>
                <a:cs typeface="Arial"/>
              </a:rPr>
              <a:t>elettrica </a:t>
            </a:r>
            <a:r>
              <a:rPr sz="1400" i="1" spc="20" dirty="0">
                <a:solidFill>
                  <a:srgbClr val="0000FF"/>
                </a:solidFill>
                <a:latin typeface="Arial"/>
                <a:cs typeface="Arial"/>
              </a:rPr>
              <a:t>a </a:t>
            </a:r>
            <a:r>
              <a:rPr sz="1400" i="1" spc="15" dirty="0">
                <a:solidFill>
                  <a:srgbClr val="0000FF"/>
                </a:solidFill>
                <a:latin typeface="Arial"/>
                <a:cs typeface="Arial"/>
              </a:rPr>
              <a:t>tensione</a:t>
            </a:r>
            <a:r>
              <a:rPr sz="1400" i="1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i="1" spc="15" dirty="0">
                <a:solidFill>
                  <a:srgbClr val="0000FF"/>
                </a:solidFill>
                <a:latin typeface="Arial"/>
                <a:cs typeface="Arial"/>
              </a:rPr>
              <a:t>220v:</a:t>
            </a:r>
            <a:endParaRPr lang="it-IT" sz="1400" i="1" spc="15" dirty="0">
              <a:solidFill>
                <a:srgbClr val="0000FF"/>
              </a:solidFill>
              <a:latin typeface="Arial"/>
              <a:cs typeface="Arial"/>
            </a:endParaRPr>
          </a:p>
          <a:p>
            <a:pPr marL="12700">
              <a:lnSpc>
                <a:spcPts val="1075"/>
              </a:lnSpc>
            </a:pPr>
            <a:endParaRPr sz="1400" dirty="0">
              <a:latin typeface="Arial"/>
              <a:cs typeface="Arial"/>
            </a:endParaRPr>
          </a:p>
          <a:p>
            <a:pPr marL="12700"/>
            <a:r>
              <a:rPr sz="1400" spc="15" dirty="0">
                <a:latin typeface="Arial"/>
                <a:cs typeface="Arial"/>
              </a:rPr>
              <a:t>L’alimentazione </a:t>
            </a:r>
            <a:r>
              <a:rPr sz="1400" spc="10" dirty="0">
                <a:latin typeface="Arial"/>
                <a:cs typeface="Arial"/>
              </a:rPr>
              <a:t>dei </a:t>
            </a:r>
            <a:r>
              <a:rPr sz="1400" spc="15" dirty="0">
                <a:latin typeface="Arial"/>
                <a:cs typeface="Arial"/>
              </a:rPr>
              <a:t>banchi del laboratorio viene </a:t>
            </a:r>
            <a:r>
              <a:rPr sz="1400" spc="10" dirty="0">
                <a:latin typeface="Arial"/>
                <a:cs typeface="Arial"/>
              </a:rPr>
              <a:t>effettuata </a:t>
            </a:r>
            <a:r>
              <a:rPr sz="1400" spc="15" dirty="0">
                <a:latin typeface="Arial"/>
                <a:cs typeface="Arial"/>
              </a:rPr>
              <a:t>solamente dagli insegnanti.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spc="15" dirty="0" err="1">
                <a:latin typeface="Arial"/>
                <a:cs typeface="Arial"/>
              </a:rPr>
              <a:t>Gli</a:t>
            </a:r>
            <a:r>
              <a:rPr lang="it-IT" sz="1400" spc="15" dirty="0">
                <a:latin typeface="Arial"/>
                <a:cs typeface="Arial"/>
              </a:rPr>
              <a:t> </a:t>
            </a:r>
            <a:r>
              <a:rPr sz="1400" spc="10" dirty="0" err="1">
                <a:latin typeface="Arial"/>
                <a:cs typeface="Arial"/>
              </a:rPr>
              <a:t>studenti</a:t>
            </a:r>
            <a:r>
              <a:rPr sz="1400" spc="10" dirty="0">
                <a:latin typeface="Arial"/>
                <a:cs typeface="Arial"/>
              </a:rPr>
              <a:t>, </a:t>
            </a:r>
            <a:r>
              <a:rPr sz="1400" spc="20" dirty="0">
                <a:latin typeface="Arial"/>
                <a:cs typeface="Arial"/>
              </a:rPr>
              <a:t>prima </a:t>
            </a:r>
            <a:r>
              <a:rPr sz="1400" spc="15" dirty="0">
                <a:latin typeface="Arial"/>
                <a:cs typeface="Arial"/>
              </a:rPr>
              <a:t>di </a:t>
            </a:r>
            <a:r>
              <a:rPr sz="1400" spc="20" dirty="0">
                <a:latin typeface="Arial"/>
                <a:cs typeface="Arial"/>
              </a:rPr>
              <a:t>dare</a:t>
            </a:r>
            <a:endParaRPr lang="it-IT" sz="1400" spc="20" dirty="0">
              <a:latin typeface="Arial"/>
              <a:cs typeface="Arial"/>
            </a:endParaRPr>
          </a:p>
          <a:p>
            <a:pPr marL="12700"/>
            <a:r>
              <a:rPr sz="1400" spc="2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tensione </a:t>
            </a:r>
            <a:r>
              <a:rPr sz="1400" spc="10" dirty="0">
                <a:latin typeface="Arial"/>
                <a:cs typeface="Arial"/>
              </a:rPr>
              <a:t>alle </a:t>
            </a:r>
            <a:r>
              <a:rPr sz="1400" spc="15" dirty="0">
                <a:latin typeface="Arial"/>
                <a:cs typeface="Arial"/>
              </a:rPr>
              <a:t>apparecchiature, dovranno avere </a:t>
            </a:r>
            <a:r>
              <a:rPr sz="1400" spc="10" dirty="0">
                <a:latin typeface="Arial"/>
                <a:cs typeface="Arial"/>
              </a:rPr>
              <a:t>l’autorizzazione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dell’insegnante</a:t>
            </a:r>
            <a:endParaRPr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2802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116" y="838200"/>
            <a:ext cx="9829800" cy="50321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400" b="1" spc="15" dirty="0">
                <a:solidFill>
                  <a:srgbClr val="0000FF"/>
                </a:solidFill>
                <a:latin typeface="Arial"/>
                <a:cs typeface="Arial"/>
              </a:rPr>
              <a:t>Precauzioni </a:t>
            </a:r>
            <a:r>
              <a:rPr sz="1400" b="1" spc="10" dirty="0">
                <a:solidFill>
                  <a:srgbClr val="0000FF"/>
                </a:solidFill>
                <a:latin typeface="Arial"/>
                <a:cs typeface="Arial"/>
              </a:rPr>
              <a:t>nell’utilizzo </a:t>
            </a:r>
            <a:r>
              <a:rPr sz="1400" b="1" spc="20" dirty="0">
                <a:solidFill>
                  <a:srgbClr val="0000FF"/>
                </a:solidFill>
                <a:latin typeface="Arial"/>
                <a:cs typeface="Arial"/>
              </a:rPr>
              <a:t>di sostanze </a:t>
            </a:r>
            <a:r>
              <a:rPr sz="1400" b="1" spc="15" dirty="0">
                <a:solidFill>
                  <a:srgbClr val="0000FF"/>
                </a:solidFill>
                <a:latin typeface="Arial"/>
                <a:cs typeface="Arial"/>
              </a:rPr>
              <a:t>tossiche-nocive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5080"/>
            <a:r>
              <a:rPr sz="1400" spc="15" dirty="0">
                <a:latin typeface="Arial"/>
                <a:cs typeface="Arial"/>
              </a:rPr>
              <a:t>Le sostanze tossiche </a:t>
            </a:r>
            <a:r>
              <a:rPr sz="1400" spc="20" dirty="0">
                <a:latin typeface="Arial"/>
                <a:cs typeface="Arial"/>
              </a:rPr>
              <a:t>sono </a:t>
            </a:r>
            <a:r>
              <a:rPr sz="1400" spc="15" dirty="0">
                <a:latin typeface="Arial"/>
                <a:cs typeface="Arial"/>
              </a:rPr>
              <a:t>segnalate da apposite </a:t>
            </a:r>
            <a:r>
              <a:rPr sz="1400" spc="10" dirty="0">
                <a:latin typeface="Arial"/>
                <a:cs typeface="Arial"/>
              </a:rPr>
              <a:t>etichette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vanno </a:t>
            </a:r>
            <a:r>
              <a:rPr sz="1400" spc="10" dirty="0">
                <a:latin typeface="Arial"/>
                <a:cs typeface="Arial"/>
              </a:rPr>
              <a:t>trattate </a:t>
            </a:r>
            <a:r>
              <a:rPr sz="1400" spc="15" dirty="0">
                <a:latin typeface="Arial"/>
                <a:cs typeface="Arial"/>
              </a:rPr>
              <a:t>con </a:t>
            </a:r>
            <a:r>
              <a:rPr sz="1400" spc="10" dirty="0">
                <a:latin typeface="Arial"/>
                <a:cs typeface="Arial"/>
              </a:rPr>
              <a:t>la </a:t>
            </a:r>
            <a:r>
              <a:rPr sz="1400" spc="15" dirty="0">
                <a:latin typeface="Arial"/>
                <a:cs typeface="Arial"/>
              </a:rPr>
              <a:t>massima attenzione  </a:t>
            </a:r>
            <a:r>
              <a:rPr sz="1400" spc="10" dirty="0">
                <a:latin typeface="Arial"/>
                <a:cs typeface="Arial"/>
              </a:rPr>
              <a:t>per </a:t>
            </a:r>
            <a:r>
              <a:rPr sz="1400" spc="15" dirty="0">
                <a:latin typeface="Arial"/>
                <a:cs typeface="Arial"/>
              </a:rPr>
              <a:t>evitare ingestione,contatto cutaneo </a:t>
            </a:r>
            <a:r>
              <a:rPr sz="1400" spc="20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inalazione.</a:t>
            </a:r>
            <a:endParaRPr sz="1400" dirty="0">
              <a:latin typeface="Arial"/>
              <a:cs typeface="Arial"/>
            </a:endParaRPr>
          </a:p>
          <a:p>
            <a:pPr>
              <a:spcBef>
                <a:spcPts val="4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441959" marR="7620" indent="-214629">
              <a:buFont typeface="Symbol"/>
              <a:buChar char=""/>
              <a:tabLst>
                <a:tab pos="441959" algn="l"/>
                <a:tab pos="442595" algn="l"/>
              </a:tabLst>
            </a:pPr>
            <a:r>
              <a:rPr sz="1400" spc="15" dirty="0">
                <a:latin typeface="Arial"/>
                <a:cs typeface="Arial"/>
              </a:rPr>
              <a:t>Indossare sempre camice,occhiali ,guanti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mascherina adeguati </a:t>
            </a:r>
            <a:r>
              <a:rPr sz="1400" spc="10" dirty="0">
                <a:latin typeface="Arial"/>
                <a:cs typeface="Arial"/>
              </a:rPr>
              <a:t>che </a:t>
            </a:r>
            <a:r>
              <a:rPr sz="1400" spc="15" dirty="0">
                <a:latin typeface="Arial"/>
                <a:cs typeface="Arial"/>
              </a:rPr>
              <a:t>vanno </a:t>
            </a:r>
            <a:r>
              <a:rPr sz="1400" spc="20" dirty="0">
                <a:latin typeface="Arial"/>
                <a:cs typeface="Arial"/>
              </a:rPr>
              <a:t>sempre </a:t>
            </a:r>
            <a:r>
              <a:rPr sz="1400" spc="10" dirty="0">
                <a:latin typeface="Arial"/>
                <a:cs typeface="Arial"/>
              </a:rPr>
              <a:t>tolti </a:t>
            </a:r>
            <a:r>
              <a:rPr sz="1400" spc="20" dirty="0">
                <a:latin typeface="Arial"/>
                <a:cs typeface="Arial"/>
              </a:rPr>
              <a:t>prima  </a:t>
            </a:r>
            <a:r>
              <a:rPr sz="1400" spc="10" dirty="0">
                <a:latin typeface="Arial"/>
                <a:cs typeface="Arial"/>
              </a:rPr>
              <a:t>di lasciare </a:t>
            </a:r>
            <a:r>
              <a:rPr sz="1400" spc="5" dirty="0">
                <a:latin typeface="Arial"/>
                <a:cs typeface="Arial"/>
              </a:rPr>
              <a:t>il </a:t>
            </a:r>
            <a:r>
              <a:rPr sz="1400" spc="15" dirty="0">
                <a:latin typeface="Arial"/>
                <a:cs typeface="Arial"/>
              </a:rPr>
              <a:t>laboratorio per </a:t>
            </a:r>
            <a:r>
              <a:rPr sz="1400" spc="10" dirty="0">
                <a:latin typeface="Arial"/>
                <a:cs typeface="Arial"/>
              </a:rPr>
              <a:t>evitare di </a:t>
            </a:r>
            <a:r>
              <a:rPr sz="1400" spc="15" dirty="0">
                <a:latin typeface="Arial"/>
                <a:cs typeface="Arial"/>
              </a:rPr>
              <a:t>contaminare </a:t>
            </a:r>
            <a:r>
              <a:rPr sz="1400" spc="10" dirty="0">
                <a:latin typeface="Arial"/>
                <a:cs typeface="Arial"/>
              </a:rPr>
              <a:t>altri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ambienti.</a:t>
            </a:r>
            <a:endParaRPr sz="1400" dirty="0">
              <a:latin typeface="Arial"/>
              <a:cs typeface="Arial"/>
            </a:endParaRPr>
          </a:p>
          <a:p>
            <a:pPr>
              <a:spcBef>
                <a:spcPts val="25"/>
              </a:spcBef>
              <a:buFont typeface="Symbol"/>
              <a:buChar char=""/>
            </a:pPr>
            <a:endParaRPr sz="1400" dirty="0">
              <a:latin typeface="Times New Roman"/>
              <a:cs typeface="Times New Roman"/>
            </a:endParaRPr>
          </a:p>
          <a:p>
            <a:pPr marL="441959" indent="-214629">
              <a:buFont typeface="Symbol"/>
              <a:buChar char=""/>
              <a:tabLst>
                <a:tab pos="441959" algn="l"/>
                <a:tab pos="442595" algn="l"/>
              </a:tabLst>
            </a:pPr>
            <a:r>
              <a:rPr sz="1400" spc="15" dirty="0">
                <a:latin typeface="Arial"/>
                <a:cs typeface="Arial"/>
              </a:rPr>
              <a:t>Le sostanze </a:t>
            </a:r>
            <a:r>
              <a:rPr sz="1400" spc="10" dirty="0">
                <a:latin typeface="Arial"/>
                <a:cs typeface="Arial"/>
              </a:rPr>
              <a:t>volatili </a:t>
            </a:r>
            <a:r>
              <a:rPr sz="1400" spc="15" dirty="0">
                <a:latin typeface="Arial"/>
                <a:cs typeface="Arial"/>
              </a:rPr>
              <a:t>vanno </a:t>
            </a:r>
            <a:r>
              <a:rPr sz="1400" spc="20" dirty="0">
                <a:latin typeface="Arial"/>
                <a:cs typeface="Arial"/>
              </a:rPr>
              <a:t>sempre </a:t>
            </a:r>
            <a:r>
              <a:rPr sz="1400" spc="15" dirty="0">
                <a:latin typeface="Arial"/>
                <a:cs typeface="Arial"/>
              </a:rPr>
              <a:t>lavorate </a:t>
            </a:r>
            <a:r>
              <a:rPr sz="1400" spc="10" dirty="0">
                <a:latin typeface="Arial"/>
                <a:cs typeface="Arial"/>
              </a:rPr>
              <a:t>sotto </a:t>
            </a:r>
            <a:r>
              <a:rPr sz="1400" spc="15" dirty="0">
                <a:latin typeface="Arial"/>
                <a:cs typeface="Arial"/>
              </a:rPr>
              <a:t>la cappa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aspirante.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ymbol"/>
              <a:buChar char=""/>
            </a:pP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400" b="1" spc="15" dirty="0">
                <a:solidFill>
                  <a:srgbClr val="0000FF"/>
                </a:solidFill>
                <a:latin typeface="Arial"/>
                <a:cs typeface="Arial"/>
              </a:rPr>
              <a:t>Precauzioni</a:t>
            </a:r>
            <a:r>
              <a:rPr sz="1400" b="1" spc="-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0000FF"/>
                </a:solidFill>
                <a:latin typeface="Arial"/>
                <a:cs typeface="Arial"/>
              </a:rPr>
              <a:t>particolari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6350"/>
            <a:r>
              <a:rPr sz="1400" spc="5" dirty="0">
                <a:latin typeface="Arial"/>
                <a:cs typeface="Arial"/>
              </a:rPr>
              <a:t>Si </a:t>
            </a:r>
            <a:r>
              <a:rPr sz="1400" spc="15" dirty="0">
                <a:latin typeface="Arial"/>
                <a:cs typeface="Arial"/>
              </a:rPr>
              <a:t>deve informare </a:t>
            </a:r>
            <a:r>
              <a:rPr sz="1400" spc="10" dirty="0">
                <a:latin typeface="Arial"/>
                <a:cs typeface="Arial"/>
              </a:rPr>
              <a:t>lo </a:t>
            </a:r>
            <a:r>
              <a:rPr sz="1400" spc="15" dirty="0">
                <a:latin typeface="Arial"/>
                <a:cs typeface="Arial"/>
              </a:rPr>
              <a:t>studente che </a:t>
            </a:r>
            <a:r>
              <a:rPr sz="1400" spc="10" dirty="0">
                <a:latin typeface="Arial"/>
                <a:cs typeface="Arial"/>
              </a:rPr>
              <a:t>alcuni strumenti, </a:t>
            </a:r>
            <a:r>
              <a:rPr sz="1400" spc="15" dirty="0">
                <a:latin typeface="Arial"/>
                <a:cs typeface="Arial"/>
              </a:rPr>
              <a:t>per loro </a:t>
            </a:r>
            <a:r>
              <a:rPr sz="1400" spc="10" dirty="0">
                <a:latin typeface="Arial"/>
                <a:cs typeface="Arial"/>
              </a:rPr>
              <a:t>caratteristica, </a:t>
            </a:r>
            <a:r>
              <a:rPr sz="1400" spc="15" dirty="0">
                <a:latin typeface="Arial"/>
                <a:cs typeface="Arial"/>
              </a:rPr>
              <a:t>sono più rischiosi di </a:t>
            </a:r>
            <a:r>
              <a:rPr sz="1400" spc="10" dirty="0">
                <a:latin typeface="Arial"/>
                <a:cs typeface="Arial"/>
              </a:rPr>
              <a:t>altri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che  vanno manovrati con la costante sorveglianza </a:t>
            </a:r>
            <a:r>
              <a:rPr sz="1400" spc="10" dirty="0">
                <a:latin typeface="Arial"/>
                <a:cs typeface="Arial"/>
              </a:rPr>
              <a:t>di </a:t>
            </a:r>
            <a:r>
              <a:rPr sz="1400" spc="15" dirty="0">
                <a:latin typeface="Arial"/>
                <a:cs typeface="Arial"/>
              </a:rPr>
              <a:t>un responsabile </a:t>
            </a:r>
            <a:r>
              <a:rPr sz="1400" spc="10" dirty="0">
                <a:latin typeface="Arial"/>
                <a:cs typeface="Arial"/>
              </a:rPr>
              <a:t>. </a:t>
            </a:r>
            <a:r>
              <a:rPr sz="1400" spc="20" dirty="0">
                <a:latin typeface="Arial"/>
                <a:cs typeface="Arial"/>
              </a:rPr>
              <a:t>In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particolare:</a:t>
            </a:r>
            <a:endParaRPr sz="1400" dirty="0">
              <a:latin typeface="Arial"/>
              <a:cs typeface="Arial"/>
            </a:endParaRPr>
          </a:p>
          <a:p>
            <a:pPr marL="441959" indent="-214629">
              <a:spcBef>
                <a:spcPts val="70"/>
              </a:spcBef>
              <a:buFont typeface="Symbol"/>
              <a:buChar char=""/>
              <a:tabLst>
                <a:tab pos="441959" algn="l"/>
                <a:tab pos="442595" algn="l"/>
              </a:tabLst>
            </a:pPr>
            <a:r>
              <a:rPr sz="1400" spc="10" dirty="0">
                <a:latin typeface="Arial"/>
                <a:cs typeface="Arial"/>
              </a:rPr>
              <a:t>Dispositivi per </a:t>
            </a:r>
            <a:r>
              <a:rPr sz="1400" spc="15" dirty="0">
                <a:latin typeface="Arial"/>
                <a:cs typeface="Arial"/>
              </a:rPr>
              <a:t>microonde</a:t>
            </a:r>
            <a:endParaRPr sz="1400" dirty="0">
              <a:latin typeface="Arial"/>
              <a:cs typeface="Arial"/>
            </a:endParaRPr>
          </a:p>
          <a:p>
            <a:pPr marL="441959" indent="-214629">
              <a:spcBef>
                <a:spcPts val="60"/>
              </a:spcBef>
              <a:buFont typeface="Symbol"/>
              <a:buChar char=""/>
              <a:tabLst>
                <a:tab pos="441959" algn="l"/>
                <a:tab pos="442595" algn="l"/>
              </a:tabLst>
            </a:pPr>
            <a:r>
              <a:rPr sz="1400" spc="15" dirty="0">
                <a:latin typeface="Arial"/>
                <a:cs typeface="Arial"/>
              </a:rPr>
              <a:t>Generatori </a:t>
            </a:r>
            <a:r>
              <a:rPr sz="1400" spc="20" dirty="0">
                <a:latin typeface="Arial"/>
                <a:cs typeface="Arial"/>
              </a:rPr>
              <a:t>ad </a:t>
            </a:r>
            <a:r>
              <a:rPr sz="1400" spc="10" dirty="0">
                <a:latin typeface="Arial"/>
                <a:cs typeface="Arial"/>
              </a:rPr>
              <a:t>alta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tensione</a:t>
            </a:r>
            <a:endParaRPr sz="1400" dirty="0">
              <a:latin typeface="Arial"/>
              <a:cs typeface="Arial"/>
            </a:endParaRPr>
          </a:p>
          <a:p>
            <a:pPr marL="441959" indent="-214629">
              <a:spcBef>
                <a:spcPts val="70"/>
              </a:spcBef>
              <a:buFont typeface="Symbol"/>
              <a:buChar char=""/>
              <a:tabLst>
                <a:tab pos="441959" algn="l"/>
                <a:tab pos="442595" algn="l"/>
              </a:tabLst>
            </a:pPr>
            <a:r>
              <a:rPr sz="1400" spc="15" dirty="0">
                <a:latin typeface="Arial"/>
                <a:cs typeface="Arial"/>
              </a:rPr>
              <a:t>Generatori di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calore</a:t>
            </a:r>
            <a:endParaRPr sz="1400" dirty="0">
              <a:latin typeface="Arial"/>
              <a:cs typeface="Arial"/>
            </a:endParaRPr>
          </a:p>
          <a:p>
            <a:pPr marL="441959" indent="-214629">
              <a:spcBef>
                <a:spcPts val="60"/>
              </a:spcBef>
              <a:buFont typeface="Symbol"/>
              <a:buChar char=""/>
              <a:tabLst>
                <a:tab pos="441959" algn="l"/>
                <a:tab pos="442595" algn="l"/>
              </a:tabLst>
            </a:pPr>
            <a:r>
              <a:rPr sz="1400" spc="15" dirty="0">
                <a:latin typeface="Arial"/>
                <a:cs typeface="Arial"/>
              </a:rPr>
              <a:t>Laser</a:t>
            </a:r>
            <a:endParaRPr sz="1400" dirty="0">
              <a:latin typeface="Arial"/>
              <a:cs typeface="Arial"/>
            </a:endParaRPr>
          </a:p>
          <a:p>
            <a:pPr marL="441959" indent="-214629">
              <a:spcBef>
                <a:spcPts val="60"/>
              </a:spcBef>
              <a:buFont typeface="Symbol"/>
              <a:buChar char=""/>
              <a:tabLst>
                <a:tab pos="441959" algn="l"/>
                <a:tab pos="442595" algn="l"/>
              </a:tabLst>
            </a:pPr>
            <a:r>
              <a:rPr sz="1400" spc="10" dirty="0">
                <a:latin typeface="Arial"/>
                <a:cs typeface="Arial"/>
              </a:rPr>
              <a:t>Dispositivo </a:t>
            </a:r>
            <a:r>
              <a:rPr sz="1400" spc="20" dirty="0">
                <a:latin typeface="Arial"/>
                <a:cs typeface="Arial"/>
              </a:rPr>
              <a:t>per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ultrasuoni</a:t>
            </a:r>
            <a:endParaRPr sz="1400" dirty="0">
              <a:latin typeface="Arial"/>
              <a:cs typeface="Arial"/>
            </a:endParaRPr>
          </a:p>
          <a:p>
            <a:pPr marL="441959" indent="-214629">
              <a:spcBef>
                <a:spcPts val="70"/>
              </a:spcBef>
              <a:buFont typeface="Symbol"/>
              <a:buChar char=""/>
              <a:tabLst>
                <a:tab pos="441959" algn="l"/>
                <a:tab pos="442595" algn="l"/>
              </a:tabLst>
            </a:pPr>
            <a:r>
              <a:rPr sz="1400" spc="10" dirty="0">
                <a:latin typeface="Arial"/>
                <a:cs typeface="Arial"/>
              </a:rPr>
              <a:t>Dispositivi per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radiofrequenza</a:t>
            </a:r>
            <a:endParaRPr sz="1400" dirty="0">
              <a:latin typeface="Arial"/>
              <a:cs typeface="Arial"/>
            </a:endParaRPr>
          </a:p>
          <a:p>
            <a:pPr marL="12700" marR="7620">
              <a:spcBef>
                <a:spcPts val="30"/>
              </a:spcBef>
            </a:pPr>
            <a:r>
              <a:rPr sz="1400" spc="10" dirty="0">
                <a:latin typeface="Arial"/>
                <a:cs typeface="Arial"/>
              </a:rPr>
              <a:t>Tutti </a:t>
            </a:r>
            <a:r>
              <a:rPr sz="1400" spc="5" dirty="0">
                <a:latin typeface="Arial"/>
                <a:cs typeface="Arial"/>
              </a:rPr>
              <a:t>i </a:t>
            </a:r>
            <a:r>
              <a:rPr sz="1400" spc="10" dirty="0">
                <a:latin typeface="Arial"/>
                <a:cs typeface="Arial"/>
              </a:rPr>
              <a:t>dispositivi </a:t>
            </a:r>
            <a:r>
              <a:rPr sz="1400" spc="15" dirty="0">
                <a:latin typeface="Arial"/>
                <a:cs typeface="Arial"/>
              </a:rPr>
              <a:t>presenti nel laboratorio rispondono ai </a:t>
            </a:r>
            <a:r>
              <a:rPr sz="1400" spc="10" dirty="0">
                <a:latin typeface="Arial"/>
                <a:cs typeface="Arial"/>
              </a:rPr>
              <a:t>requisiti </a:t>
            </a:r>
            <a:r>
              <a:rPr sz="1400" spc="15" dirty="0">
                <a:latin typeface="Arial"/>
                <a:cs typeface="Arial"/>
              </a:rPr>
              <a:t>di </a:t>
            </a:r>
            <a:r>
              <a:rPr sz="1400" spc="10" dirty="0">
                <a:latin typeface="Arial"/>
                <a:cs typeface="Arial"/>
              </a:rPr>
              <a:t>sicurezza </a:t>
            </a:r>
            <a:r>
              <a:rPr sz="1400" spc="15" dirty="0">
                <a:latin typeface="Arial"/>
                <a:cs typeface="Arial"/>
              </a:rPr>
              <a:t>previsti </a:t>
            </a:r>
            <a:r>
              <a:rPr sz="1400" spc="10" dirty="0">
                <a:latin typeface="Arial"/>
                <a:cs typeface="Arial"/>
              </a:rPr>
              <a:t>dalla </a:t>
            </a:r>
            <a:r>
              <a:rPr sz="1400" spc="15" dirty="0">
                <a:latin typeface="Arial"/>
                <a:cs typeface="Arial"/>
              </a:rPr>
              <a:t>legge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sono  costantemente </a:t>
            </a:r>
            <a:r>
              <a:rPr sz="1400" spc="10" dirty="0">
                <a:latin typeface="Arial"/>
                <a:cs typeface="Arial"/>
              </a:rPr>
              <a:t>controllati . Usarli </a:t>
            </a:r>
            <a:r>
              <a:rPr sz="1400" spc="15" dirty="0">
                <a:latin typeface="Arial"/>
                <a:cs typeface="Arial"/>
              </a:rPr>
              <a:t>sempre </a:t>
            </a:r>
            <a:r>
              <a:rPr sz="1400" spc="10" dirty="0">
                <a:latin typeface="Arial"/>
                <a:cs typeface="Arial"/>
              </a:rPr>
              <a:t>sotto la vigilanza </a:t>
            </a:r>
            <a:r>
              <a:rPr sz="1400" spc="15" dirty="0">
                <a:latin typeface="Arial"/>
                <a:cs typeface="Arial"/>
              </a:rPr>
              <a:t>di un</a:t>
            </a:r>
            <a:r>
              <a:rPr sz="1400" spc="12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responsabile.</a:t>
            </a:r>
            <a:endParaRPr sz="1400" dirty="0">
              <a:latin typeface="Arial"/>
              <a:cs typeface="Arial"/>
            </a:endParaRPr>
          </a:p>
          <a:p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00" y="304800"/>
            <a:ext cx="9829800" cy="60837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algn="just"/>
            <a:r>
              <a:rPr sz="1400" b="1" spc="10" dirty="0">
                <a:solidFill>
                  <a:srgbClr val="0000FF"/>
                </a:solidFill>
                <a:latin typeface="Arial"/>
                <a:cs typeface="Arial"/>
              </a:rPr>
              <a:t>In </a:t>
            </a:r>
            <a:r>
              <a:rPr sz="1400" b="1" spc="15" dirty="0">
                <a:solidFill>
                  <a:srgbClr val="0000FF"/>
                </a:solidFill>
                <a:latin typeface="Arial"/>
                <a:cs typeface="Arial"/>
              </a:rPr>
              <a:t>caso di</a:t>
            </a:r>
            <a:r>
              <a:rPr sz="1400" b="1" spc="-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0000FF"/>
                </a:solidFill>
                <a:latin typeface="Arial"/>
                <a:cs typeface="Arial"/>
              </a:rPr>
              <a:t>infortunio</a:t>
            </a:r>
            <a:r>
              <a:rPr sz="1400" spc="15" dirty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  <a:p>
            <a:pPr>
              <a:spcBef>
                <a:spcPts val="4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5080"/>
            <a:r>
              <a:rPr sz="1400" spc="10" dirty="0">
                <a:latin typeface="Arial"/>
                <a:cs typeface="Arial"/>
              </a:rPr>
              <a:t>In </a:t>
            </a:r>
            <a:r>
              <a:rPr sz="1400" spc="15" dirty="0">
                <a:latin typeface="Arial"/>
                <a:cs typeface="Arial"/>
              </a:rPr>
              <a:t>ogni ambiente </a:t>
            </a:r>
            <a:r>
              <a:rPr sz="1400" spc="20" dirty="0">
                <a:latin typeface="Arial"/>
                <a:cs typeface="Arial"/>
              </a:rPr>
              <a:t>di </a:t>
            </a:r>
            <a:r>
              <a:rPr sz="1400" spc="10" dirty="0">
                <a:latin typeface="Arial"/>
                <a:cs typeface="Arial"/>
              </a:rPr>
              <a:t>lavoro </a:t>
            </a:r>
            <a:r>
              <a:rPr sz="1400" spc="15" dirty="0">
                <a:latin typeface="Arial"/>
                <a:cs typeface="Arial"/>
              </a:rPr>
              <a:t>potenzialmente pericoloso </a:t>
            </a:r>
            <a:r>
              <a:rPr sz="1400" spc="20" dirty="0">
                <a:latin typeface="Arial"/>
                <a:cs typeface="Arial"/>
              </a:rPr>
              <a:t>è </a:t>
            </a:r>
            <a:r>
              <a:rPr sz="1400" spc="15" dirty="0">
                <a:latin typeface="Arial"/>
                <a:cs typeface="Arial"/>
              </a:rPr>
              <a:t>indispensabile che attenzione </a:t>
            </a:r>
            <a:r>
              <a:rPr sz="1400" spc="20" dirty="0">
                <a:latin typeface="Arial"/>
                <a:cs typeface="Arial"/>
              </a:rPr>
              <a:t>e comportamento  </a:t>
            </a:r>
            <a:r>
              <a:rPr sz="1400" spc="15" dirty="0">
                <a:latin typeface="Arial"/>
                <a:cs typeface="Arial"/>
              </a:rPr>
              <a:t>siano adeguati. Coinvolgere </a:t>
            </a:r>
            <a:r>
              <a:rPr sz="1400" spc="10" dirty="0">
                <a:latin typeface="Arial"/>
                <a:cs typeface="Arial"/>
              </a:rPr>
              <a:t>gli </a:t>
            </a:r>
            <a:r>
              <a:rPr sz="1400" spc="15" dirty="0">
                <a:latin typeface="Arial"/>
                <a:cs typeface="Arial"/>
              </a:rPr>
              <a:t>studenti </a:t>
            </a:r>
            <a:r>
              <a:rPr sz="1400" spc="20" dirty="0">
                <a:latin typeface="Arial"/>
                <a:cs typeface="Arial"/>
              </a:rPr>
              <a:t>perchè mantengano </a:t>
            </a:r>
            <a:r>
              <a:rPr sz="1400" spc="15" dirty="0">
                <a:latin typeface="Arial"/>
                <a:cs typeface="Arial"/>
              </a:rPr>
              <a:t>sempre </a:t>
            </a:r>
            <a:r>
              <a:rPr sz="1400" spc="20" dirty="0">
                <a:latin typeface="Arial"/>
                <a:cs typeface="Arial"/>
              </a:rPr>
              <a:t>un </a:t>
            </a:r>
            <a:r>
              <a:rPr sz="1400" spc="15" dirty="0">
                <a:latin typeface="Arial"/>
                <a:cs typeface="Arial"/>
              </a:rPr>
              <a:t>atteggiamento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vigile.</a:t>
            </a:r>
            <a:endParaRPr sz="1400" dirty="0">
              <a:latin typeface="Arial"/>
              <a:cs typeface="Arial"/>
            </a:endParaRPr>
          </a:p>
          <a:p>
            <a:pPr marL="12700" marR="1318260">
              <a:spcBef>
                <a:spcPts val="55"/>
              </a:spcBef>
            </a:pPr>
            <a:r>
              <a:rPr sz="1400" spc="15" dirty="0">
                <a:latin typeface="Arial"/>
                <a:cs typeface="Arial"/>
              </a:rPr>
              <a:t>La </a:t>
            </a:r>
            <a:r>
              <a:rPr sz="1400" spc="10" dirty="0">
                <a:latin typeface="Arial"/>
                <a:cs typeface="Arial"/>
              </a:rPr>
              <a:t>sorte </a:t>
            </a:r>
            <a:r>
              <a:rPr sz="1400" spc="15" dirty="0">
                <a:latin typeface="Arial"/>
                <a:cs typeface="Arial"/>
              </a:rPr>
              <a:t>di un infortunato dipende sovente dalla rapidità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15" dirty="0">
                <a:latin typeface="Arial"/>
                <a:cs typeface="Arial"/>
              </a:rPr>
              <a:t>qualità </a:t>
            </a:r>
            <a:r>
              <a:rPr sz="1400" spc="10" dirty="0">
                <a:latin typeface="Arial"/>
                <a:cs typeface="Arial"/>
              </a:rPr>
              <a:t>dell’intervento.  </a:t>
            </a:r>
            <a:r>
              <a:rPr sz="1400" spc="15" dirty="0">
                <a:latin typeface="Arial"/>
                <a:cs typeface="Arial"/>
              </a:rPr>
              <a:t>Quali misure adottare </a:t>
            </a:r>
            <a:r>
              <a:rPr sz="1400" spc="10" dirty="0">
                <a:latin typeface="Arial"/>
                <a:cs typeface="Arial"/>
              </a:rPr>
              <a:t>in </a:t>
            </a:r>
            <a:r>
              <a:rPr sz="1400" spc="15" dirty="0">
                <a:latin typeface="Arial"/>
                <a:cs typeface="Arial"/>
              </a:rPr>
              <a:t>caso di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intervento:</a:t>
            </a:r>
            <a:endParaRPr sz="1400" dirty="0">
              <a:latin typeface="Arial"/>
              <a:cs typeface="Arial"/>
            </a:endParaRPr>
          </a:p>
          <a:p>
            <a:pPr marL="334010" indent="-214629">
              <a:spcBef>
                <a:spcPts val="35"/>
              </a:spcBef>
              <a:buFont typeface="Symbol"/>
              <a:buChar char=""/>
              <a:tabLst>
                <a:tab pos="334010" algn="l"/>
                <a:tab pos="334645" algn="l"/>
              </a:tabLst>
            </a:pPr>
            <a:r>
              <a:rPr sz="1400" spc="15" dirty="0">
                <a:latin typeface="Arial"/>
                <a:cs typeface="Arial"/>
              </a:rPr>
              <a:t>prodigare </a:t>
            </a:r>
            <a:r>
              <a:rPr sz="1400" spc="10" dirty="0">
                <a:latin typeface="Arial"/>
                <a:cs typeface="Arial"/>
              </a:rPr>
              <a:t>le </a:t>
            </a:r>
            <a:r>
              <a:rPr sz="1400" spc="20" dirty="0">
                <a:latin typeface="Arial"/>
                <a:cs typeface="Arial"/>
              </a:rPr>
              <a:t>prime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cure</a:t>
            </a:r>
            <a:endParaRPr sz="1400" dirty="0">
              <a:latin typeface="Arial"/>
              <a:cs typeface="Arial"/>
            </a:endParaRPr>
          </a:p>
          <a:p>
            <a:pPr marL="334010" indent="-214629">
              <a:spcBef>
                <a:spcPts val="70"/>
              </a:spcBef>
              <a:buFont typeface="Symbol"/>
              <a:buChar char=""/>
              <a:tabLst>
                <a:tab pos="334010" algn="l"/>
                <a:tab pos="334645" algn="l"/>
              </a:tabLst>
            </a:pPr>
            <a:r>
              <a:rPr sz="1400" spc="15" dirty="0">
                <a:latin typeface="Arial"/>
                <a:cs typeface="Arial"/>
              </a:rPr>
              <a:t>avvertire </a:t>
            </a:r>
            <a:r>
              <a:rPr sz="1400" spc="10" dirty="0">
                <a:latin typeface="Arial"/>
                <a:cs typeface="Arial"/>
              </a:rPr>
              <a:t>il </a:t>
            </a:r>
            <a:r>
              <a:rPr sz="1400" spc="15" dirty="0">
                <a:latin typeface="Arial"/>
                <a:cs typeface="Arial"/>
              </a:rPr>
              <a:t>docente </a:t>
            </a:r>
            <a:r>
              <a:rPr sz="1400" spc="20" dirty="0">
                <a:latin typeface="Arial"/>
                <a:cs typeface="Arial"/>
              </a:rPr>
              <a:t>e </a:t>
            </a:r>
            <a:r>
              <a:rPr sz="1400" spc="5" dirty="0">
                <a:latin typeface="Arial"/>
                <a:cs typeface="Arial"/>
              </a:rPr>
              <a:t>il </a:t>
            </a:r>
            <a:r>
              <a:rPr sz="1400" spc="15" dirty="0">
                <a:latin typeface="Arial"/>
                <a:cs typeface="Arial"/>
              </a:rPr>
              <a:t>responsabile del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laboratorio</a:t>
            </a:r>
            <a:endParaRPr sz="1400" dirty="0">
              <a:latin typeface="Arial"/>
              <a:cs typeface="Arial"/>
            </a:endParaRPr>
          </a:p>
          <a:p>
            <a:pPr marL="334010" indent="-214629">
              <a:spcBef>
                <a:spcPts val="60"/>
              </a:spcBef>
              <a:buFont typeface="Symbol"/>
              <a:buChar char=""/>
              <a:tabLst>
                <a:tab pos="334010" algn="l"/>
                <a:tab pos="334645" algn="l"/>
              </a:tabLst>
            </a:pPr>
            <a:r>
              <a:rPr sz="1400" spc="15" dirty="0">
                <a:latin typeface="Arial"/>
                <a:cs typeface="Arial"/>
              </a:rPr>
              <a:t>avvertire </a:t>
            </a:r>
            <a:r>
              <a:rPr sz="1400" spc="10" dirty="0">
                <a:latin typeface="Arial"/>
                <a:cs typeface="Arial"/>
              </a:rPr>
              <a:t>il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118.</a:t>
            </a:r>
            <a:endParaRPr sz="1400" dirty="0">
              <a:latin typeface="Arial"/>
              <a:cs typeface="Arial"/>
            </a:endParaRPr>
          </a:p>
          <a:p>
            <a:pPr>
              <a:spcBef>
                <a:spcPts val="3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algn="just"/>
            <a:r>
              <a:rPr sz="1400" spc="20" dirty="0">
                <a:latin typeface="Arial"/>
                <a:cs typeface="Arial"/>
              </a:rPr>
              <a:t>CURE </a:t>
            </a:r>
            <a:r>
              <a:rPr sz="1400" spc="25" dirty="0">
                <a:latin typeface="Arial"/>
                <a:cs typeface="Arial"/>
              </a:rPr>
              <a:t>DI </a:t>
            </a:r>
            <a:r>
              <a:rPr sz="1400" spc="20" dirty="0">
                <a:latin typeface="Arial"/>
                <a:cs typeface="Arial"/>
              </a:rPr>
              <a:t>PRONTO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25" dirty="0">
                <a:latin typeface="Arial"/>
                <a:cs typeface="Arial"/>
              </a:rPr>
              <a:t>SOCCORSO</a:t>
            </a:r>
            <a:endParaRPr sz="1400" dirty="0">
              <a:latin typeface="Arial"/>
              <a:cs typeface="Arial"/>
            </a:endParaRPr>
          </a:p>
          <a:p>
            <a:pPr marL="12700" algn="just"/>
            <a:r>
              <a:rPr sz="1400" spc="15" dirty="0">
                <a:latin typeface="Arial"/>
                <a:cs typeface="Arial"/>
              </a:rPr>
              <a:t>Mantenere </a:t>
            </a:r>
            <a:r>
              <a:rPr sz="1400" spc="20" dirty="0">
                <a:latin typeface="Arial"/>
                <a:cs typeface="Arial"/>
              </a:rPr>
              <a:t>sempre </a:t>
            </a:r>
            <a:r>
              <a:rPr sz="1400" spc="10" dirty="0">
                <a:latin typeface="Arial"/>
                <a:cs typeface="Arial"/>
              </a:rPr>
              <a:t>la </a:t>
            </a:r>
            <a:r>
              <a:rPr sz="1400" spc="20" dirty="0">
                <a:latin typeface="Arial"/>
                <a:cs typeface="Arial"/>
              </a:rPr>
              <a:t>calma e </a:t>
            </a:r>
            <a:r>
              <a:rPr sz="1400" spc="15" dirty="0">
                <a:latin typeface="Arial"/>
                <a:cs typeface="Arial"/>
              </a:rPr>
              <a:t>avvisare </a:t>
            </a:r>
            <a:r>
              <a:rPr sz="1400" spc="5" dirty="0">
                <a:latin typeface="Arial"/>
                <a:cs typeface="Arial"/>
              </a:rPr>
              <a:t>i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responsabili.</a:t>
            </a:r>
            <a:endParaRPr sz="1400" dirty="0">
              <a:latin typeface="Arial"/>
              <a:cs typeface="Arial"/>
            </a:endParaRPr>
          </a:p>
          <a:p>
            <a:pPr marL="12700" algn="just">
              <a:spcBef>
                <a:spcPts val="10"/>
              </a:spcBef>
            </a:pPr>
            <a:r>
              <a:rPr sz="1400" b="1" spc="10" dirty="0">
                <a:latin typeface="Arial"/>
                <a:cs typeface="Arial"/>
              </a:rPr>
              <a:t>In </a:t>
            </a:r>
            <a:r>
              <a:rPr sz="1400" b="1" spc="15" dirty="0">
                <a:latin typeface="Arial"/>
                <a:cs typeface="Arial"/>
              </a:rPr>
              <a:t>caso di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ustione:</a:t>
            </a:r>
            <a:endParaRPr sz="1400" dirty="0">
              <a:latin typeface="Arial"/>
              <a:cs typeface="Arial"/>
            </a:endParaRPr>
          </a:p>
          <a:p>
            <a:pPr marL="12700" marR="8255"/>
            <a:r>
              <a:rPr sz="1400" spc="10" dirty="0">
                <a:latin typeface="Arial"/>
                <a:cs typeface="Arial"/>
              </a:rPr>
              <a:t>Irrorare </a:t>
            </a:r>
            <a:r>
              <a:rPr sz="1400" spc="15" dirty="0">
                <a:latin typeface="Arial"/>
                <a:cs typeface="Arial"/>
              </a:rPr>
              <a:t>immediatamente </a:t>
            </a:r>
            <a:r>
              <a:rPr sz="1400" spc="25" dirty="0">
                <a:latin typeface="Arial"/>
                <a:cs typeface="Arial"/>
              </a:rPr>
              <a:t>ed </a:t>
            </a:r>
            <a:r>
              <a:rPr sz="1400" spc="20" dirty="0">
                <a:latin typeface="Arial"/>
                <a:cs typeface="Arial"/>
              </a:rPr>
              <a:t>abbondantemente </a:t>
            </a:r>
            <a:r>
              <a:rPr sz="1400" spc="10" dirty="0">
                <a:latin typeface="Arial"/>
                <a:cs typeface="Arial"/>
              </a:rPr>
              <a:t>con </a:t>
            </a:r>
            <a:r>
              <a:rPr sz="1400" spc="20" dirty="0">
                <a:latin typeface="Arial"/>
                <a:cs typeface="Arial"/>
              </a:rPr>
              <a:t>acqua </a:t>
            </a:r>
            <a:r>
              <a:rPr sz="1400" spc="10" dirty="0">
                <a:latin typeface="Arial"/>
                <a:cs typeface="Arial"/>
              </a:rPr>
              <a:t>la </a:t>
            </a:r>
            <a:r>
              <a:rPr sz="1400" spc="15" dirty="0">
                <a:latin typeface="Arial"/>
                <a:cs typeface="Arial"/>
              </a:rPr>
              <a:t>parte </a:t>
            </a:r>
            <a:r>
              <a:rPr sz="1400" spc="10" dirty="0">
                <a:latin typeface="Arial"/>
                <a:cs typeface="Arial"/>
              </a:rPr>
              <a:t>colpita. </a:t>
            </a:r>
            <a:r>
              <a:rPr sz="1400" spc="15" dirty="0">
                <a:latin typeface="Arial"/>
                <a:cs typeface="Arial"/>
              </a:rPr>
              <a:t>Far scorrere acqua fredda per  5-10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min.</a:t>
            </a:r>
            <a:endParaRPr sz="1400" dirty="0">
              <a:latin typeface="Arial"/>
              <a:cs typeface="Arial"/>
            </a:endParaRPr>
          </a:p>
          <a:p>
            <a:pPr marL="12700" algn="just"/>
            <a:r>
              <a:rPr sz="1400" b="1" spc="15" dirty="0">
                <a:latin typeface="Arial"/>
                <a:cs typeface="Arial"/>
              </a:rPr>
              <a:t>Lesione </a:t>
            </a:r>
            <a:r>
              <a:rPr sz="1400" b="1" spc="20" dirty="0">
                <a:latin typeface="Arial"/>
                <a:cs typeface="Arial"/>
              </a:rPr>
              <a:t>da sostanza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spc="15" dirty="0">
                <a:latin typeface="Arial"/>
                <a:cs typeface="Arial"/>
              </a:rPr>
              <a:t>corrosiva:</a:t>
            </a:r>
            <a:endParaRPr sz="1400" dirty="0">
              <a:latin typeface="Arial"/>
              <a:cs typeface="Arial"/>
            </a:endParaRPr>
          </a:p>
          <a:p>
            <a:pPr marL="12700" algn="just"/>
            <a:r>
              <a:rPr sz="1400" b="1" spc="20" dirty="0">
                <a:latin typeface="Arial"/>
                <a:cs typeface="Arial"/>
              </a:rPr>
              <a:t>dopo </a:t>
            </a:r>
            <a:r>
              <a:rPr sz="1400" b="1" spc="15" dirty="0">
                <a:latin typeface="Arial"/>
                <a:cs typeface="Arial"/>
              </a:rPr>
              <a:t>ingestione</a:t>
            </a:r>
            <a:r>
              <a:rPr sz="1400" spc="15" dirty="0">
                <a:latin typeface="Arial"/>
                <a:cs typeface="Arial"/>
              </a:rPr>
              <a:t>: sciacquare </a:t>
            </a:r>
            <a:r>
              <a:rPr sz="1400" spc="10" dirty="0">
                <a:latin typeface="Arial"/>
                <a:cs typeface="Arial"/>
              </a:rPr>
              <a:t>la </a:t>
            </a:r>
            <a:r>
              <a:rPr sz="1400" spc="20" dirty="0">
                <a:latin typeface="Arial"/>
                <a:cs typeface="Arial"/>
              </a:rPr>
              <a:t>bocca </a:t>
            </a:r>
            <a:r>
              <a:rPr sz="1400" spc="15" dirty="0">
                <a:latin typeface="Arial"/>
                <a:cs typeface="Arial"/>
              </a:rPr>
              <a:t>con </a:t>
            </a:r>
            <a:r>
              <a:rPr sz="1400" spc="20" dirty="0">
                <a:latin typeface="Arial"/>
                <a:cs typeface="Arial"/>
              </a:rPr>
              <a:t>abbondante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acqua</a:t>
            </a:r>
            <a:endParaRPr sz="1400" dirty="0">
              <a:latin typeface="Arial"/>
              <a:cs typeface="Arial"/>
            </a:endParaRPr>
          </a:p>
          <a:p>
            <a:pPr marL="12700" algn="just"/>
            <a:r>
              <a:rPr sz="1400" spc="10" dirty="0">
                <a:latin typeface="Arial"/>
                <a:cs typeface="Arial"/>
              </a:rPr>
              <a:t>far </a:t>
            </a:r>
            <a:r>
              <a:rPr sz="1400" spc="15" dirty="0">
                <a:latin typeface="Arial"/>
                <a:cs typeface="Arial"/>
              </a:rPr>
              <a:t>bere un po’ d’acqua per </a:t>
            </a:r>
            <a:r>
              <a:rPr sz="1400" spc="10" dirty="0">
                <a:latin typeface="Arial"/>
                <a:cs typeface="Arial"/>
              </a:rPr>
              <a:t>diluire la </a:t>
            </a:r>
            <a:r>
              <a:rPr sz="1400" spc="15" dirty="0">
                <a:latin typeface="Arial"/>
                <a:cs typeface="Arial"/>
              </a:rPr>
              <a:t>sostanza corrosiva </a:t>
            </a:r>
            <a:r>
              <a:rPr sz="1400" spc="10" dirty="0">
                <a:latin typeface="Arial"/>
                <a:cs typeface="Arial"/>
              </a:rPr>
              <a:t>( </a:t>
            </a:r>
            <a:r>
              <a:rPr sz="1400" spc="20" dirty="0">
                <a:latin typeface="Arial"/>
                <a:cs typeface="Arial"/>
              </a:rPr>
              <a:t>da </a:t>
            </a:r>
            <a:r>
              <a:rPr sz="1400" spc="10" dirty="0">
                <a:latin typeface="Arial"/>
                <a:cs typeface="Arial"/>
              </a:rPr>
              <a:t>evitare in </a:t>
            </a:r>
            <a:r>
              <a:rPr sz="1400" spc="15" dirty="0">
                <a:latin typeface="Arial"/>
                <a:cs typeface="Arial"/>
              </a:rPr>
              <a:t>caso di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svenimento).</a:t>
            </a:r>
            <a:endParaRPr sz="1400" dirty="0">
              <a:latin typeface="Arial"/>
              <a:cs typeface="Arial"/>
            </a:endParaRPr>
          </a:p>
          <a:p>
            <a:pPr marL="44450" algn="just"/>
            <a:r>
              <a:rPr sz="1400" b="1" spc="20" dirty="0">
                <a:latin typeface="Arial"/>
                <a:cs typeface="Arial"/>
              </a:rPr>
              <a:t>dopo </a:t>
            </a:r>
            <a:r>
              <a:rPr sz="1400" b="1" spc="15" dirty="0">
                <a:latin typeface="Arial"/>
                <a:cs typeface="Arial"/>
              </a:rPr>
              <a:t>contatto: </a:t>
            </a:r>
            <a:r>
              <a:rPr sz="1400" spc="15" dirty="0">
                <a:latin typeface="Arial"/>
                <a:cs typeface="Arial"/>
              </a:rPr>
              <a:t>sciacquare </a:t>
            </a:r>
            <a:r>
              <a:rPr sz="1400" spc="20" dirty="0">
                <a:latin typeface="Arial"/>
                <a:cs typeface="Arial"/>
              </a:rPr>
              <a:t>con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acqua.</a:t>
            </a:r>
            <a:endParaRPr sz="1400" dirty="0">
              <a:latin typeface="Arial"/>
              <a:cs typeface="Arial"/>
            </a:endParaRPr>
          </a:p>
          <a:p>
            <a:endParaRPr sz="1400" dirty="0">
              <a:latin typeface="Times New Roman"/>
              <a:cs typeface="Times New Roman"/>
            </a:endParaRPr>
          </a:p>
          <a:p>
            <a:pPr>
              <a:spcBef>
                <a:spcPts val="5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33655" algn="just">
              <a:spcBef>
                <a:spcPts val="5"/>
              </a:spcBef>
            </a:pPr>
            <a:r>
              <a:rPr sz="1400" spc="15" dirty="0">
                <a:solidFill>
                  <a:srgbClr val="0000FF"/>
                </a:solidFill>
                <a:latin typeface="Arial"/>
                <a:cs typeface="Arial"/>
              </a:rPr>
              <a:t>Registrazione degli </a:t>
            </a:r>
            <a:r>
              <a:rPr sz="1400" spc="10" dirty="0">
                <a:solidFill>
                  <a:srgbClr val="0000FF"/>
                </a:solidFill>
                <a:latin typeface="Arial"/>
                <a:cs typeface="Arial"/>
              </a:rPr>
              <a:t>incidenti </a:t>
            </a:r>
            <a:r>
              <a:rPr sz="1400" spc="20" dirty="0">
                <a:solidFill>
                  <a:srgbClr val="0000FF"/>
                </a:solidFill>
                <a:latin typeface="Arial"/>
                <a:cs typeface="Arial"/>
              </a:rPr>
              <a:t>e </a:t>
            </a:r>
            <a:r>
              <a:rPr sz="1400" spc="15" dirty="0">
                <a:solidFill>
                  <a:srgbClr val="0000FF"/>
                </a:solidFill>
                <a:latin typeface="Arial"/>
                <a:cs typeface="Arial"/>
              </a:rPr>
              <a:t>degli</a:t>
            </a:r>
            <a:r>
              <a:rPr sz="1400" spc="-3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0000FF"/>
                </a:solidFill>
                <a:latin typeface="Arial"/>
                <a:cs typeface="Arial"/>
              </a:rPr>
              <a:t>infortuni</a:t>
            </a:r>
            <a:endParaRPr sz="1400" dirty="0">
              <a:latin typeface="Arial"/>
              <a:cs typeface="Arial"/>
            </a:endParaRPr>
          </a:p>
          <a:p>
            <a:pPr>
              <a:spcBef>
                <a:spcPts val="4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5080" algn="just">
              <a:spcBef>
                <a:spcPts val="5"/>
              </a:spcBef>
            </a:pPr>
            <a:r>
              <a:rPr sz="1400" spc="15" dirty="0">
                <a:latin typeface="Arial"/>
                <a:cs typeface="Arial"/>
              </a:rPr>
              <a:t>Ogni incidente grave, </a:t>
            </a:r>
            <a:r>
              <a:rPr sz="1400" spc="20" dirty="0">
                <a:latin typeface="Arial"/>
                <a:cs typeface="Arial"/>
              </a:rPr>
              <a:t>anche </a:t>
            </a:r>
            <a:r>
              <a:rPr sz="1400" spc="10" dirty="0">
                <a:latin typeface="Arial"/>
                <a:cs typeface="Arial"/>
              </a:rPr>
              <a:t>quelli </a:t>
            </a:r>
            <a:r>
              <a:rPr sz="1400" spc="15" dirty="0">
                <a:latin typeface="Arial"/>
                <a:cs typeface="Arial"/>
              </a:rPr>
              <a:t>che </a:t>
            </a:r>
            <a:r>
              <a:rPr sz="1400" spc="20" dirty="0">
                <a:latin typeface="Arial"/>
                <a:cs typeface="Arial"/>
              </a:rPr>
              <a:t>non </a:t>
            </a:r>
            <a:r>
              <a:rPr sz="1400" spc="15" dirty="0">
                <a:latin typeface="Arial"/>
                <a:cs typeface="Arial"/>
              </a:rPr>
              <a:t>provano conseguenze per </a:t>
            </a:r>
            <a:r>
              <a:rPr sz="1400" spc="10" dirty="0">
                <a:latin typeface="Arial"/>
                <a:cs typeface="Arial"/>
              </a:rPr>
              <a:t>la salute, </a:t>
            </a:r>
            <a:r>
              <a:rPr sz="1400" spc="15" dirty="0">
                <a:latin typeface="Arial"/>
                <a:cs typeface="Arial"/>
              </a:rPr>
              <a:t>deve essere registrato  </a:t>
            </a:r>
            <a:r>
              <a:rPr sz="1400" spc="10" dirty="0">
                <a:latin typeface="Arial"/>
                <a:cs typeface="Arial"/>
              </a:rPr>
              <a:t>sugli appositi </a:t>
            </a:r>
            <a:r>
              <a:rPr sz="1400" spc="15" dirty="0">
                <a:latin typeface="Arial"/>
                <a:cs typeface="Arial"/>
              </a:rPr>
              <a:t>moduli predisposti </a:t>
            </a:r>
            <a:r>
              <a:rPr sz="1400" spc="10" dirty="0">
                <a:latin typeface="Arial"/>
                <a:cs typeface="Arial"/>
              </a:rPr>
              <a:t>dalla </a:t>
            </a:r>
            <a:r>
              <a:rPr sz="1400" spc="15" dirty="0">
                <a:latin typeface="Arial"/>
                <a:cs typeface="Arial"/>
              </a:rPr>
              <a:t>Presidenza, </a:t>
            </a:r>
            <a:r>
              <a:rPr sz="1400" spc="10" dirty="0">
                <a:latin typeface="Arial"/>
                <a:cs typeface="Arial"/>
              </a:rPr>
              <a:t>per </a:t>
            </a:r>
            <a:r>
              <a:rPr sz="1400" spc="15" dirty="0">
                <a:latin typeface="Arial"/>
                <a:cs typeface="Arial"/>
              </a:rPr>
              <a:t>potere </a:t>
            </a:r>
            <a:r>
              <a:rPr sz="1400" spc="10" dirty="0">
                <a:latin typeface="Arial"/>
                <a:cs typeface="Arial"/>
              </a:rPr>
              <a:t>servire </a:t>
            </a:r>
            <a:r>
              <a:rPr sz="1400" spc="20" dirty="0">
                <a:latin typeface="Arial"/>
                <a:cs typeface="Arial"/>
              </a:rPr>
              <a:t>come </a:t>
            </a:r>
            <a:r>
              <a:rPr sz="1400" spc="15" dirty="0">
                <a:latin typeface="Arial"/>
                <a:cs typeface="Arial"/>
              </a:rPr>
              <a:t>base </a:t>
            </a:r>
            <a:r>
              <a:rPr sz="1400" spc="10" dirty="0">
                <a:latin typeface="Arial"/>
                <a:cs typeface="Arial"/>
              </a:rPr>
              <a:t>di </a:t>
            </a:r>
            <a:r>
              <a:rPr sz="1400" spc="15" dirty="0">
                <a:latin typeface="Arial"/>
                <a:cs typeface="Arial"/>
              </a:rPr>
              <a:t>dati per la  prevenzione </a:t>
            </a:r>
            <a:r>
              <a:rPr sz="1400" spc="10" dirty="0">
                <a:latin typeface="Arial"/>
                <a:cs typeface="Arial"/>
              </a:rPr>
              <a:t>di possibili infortuni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futuri.</a:t>
            </a:r>
            <a:endParaRPr sz="1400" dirty="0"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algn="just">
              <a:spcBef>
                <a:spcPts val="5"/>
              </a:spcBef>
            </a:pPr>
            <a:r>
              <a:rPr sz="1400" spc="15" dirty="0">
                <a:latin typeface="Arial"/>
                <a:cs typeface="Arial"/>
              </a:rPr>
              <a:t>Per </a:t>
            </a:r>
            <a:r>
              <a:rPr sz="1400" spc="10" dirty="0">
                <a:latin typeface="Arial"/>
                <a:cs typeface="Arial"/>
              </a:rPr>
              <a:t>gli infortuni </a:t>
            </a:r>
            <a:r>
              <a:rPr sz="1400" spc="15" dirty="0">
                <a:latin typeface="Arial"/>
                <a:cs typeface="Arial"/>
              </a:rPr>
              <a:t>devono essere </a:t>
            </a:r>
            <a:r>
              <a:rPr sz="1400" spc="10" dirty="0">
                <a:latin typeface="Arial"/>
                <a:cs typeface="Arial"/>
              </a:rPr>
              <a:t>effettuate </a:t>
            </a:r>
            <a:r>
              <a:rPr sz="1400" spc="15" dirty="0">
                <a:latin typeface="Arial"/>
                <a:cs typeface="Arial"/>
              </a:rPr>
              <a:t>anche </a:t>
            </a:r>
            <a:r>
              <a:rPr sz="1400" dirty="0">
                <a:latin typeface="Arial"/>
                <a:cs typeface="Arial"/>
              </a:rPr>
              <a:t>le </a:t>
            </a:r>
            <a:r>
              <a:rPr sz="1400" spc="10" dirty="0">
                <a:latin typeface="Arial"/>
                <a:cs typeface="Arial"/>
              </a:rPr>
              <a:t>registrazioni previste </a:t>
            </a:r>
            <a:r>
              <a:rPr sz="1400" spc="15" dirty="0">
                <a:latin typeface="Arial"/>
                <a:cs typeface="Arial"/>
              </a:rPr>
              <a:t>dalle </a:t>
            </a:r>
            <a:r>
              <a:rPr sz="1400" spc="20" dirty="0">
                <a:latin typeface="Arial"/>
                <a:cs typeface="Arial"/>
              </a:rPr>
              <a:t>norme </a:t>
            </a:r>
            <a:r>
              <a:rPr sz="1400" spc="15" dirty="0">
                <a:latin typeface="Arial"/>
                <a:cs typeface="Arial"/>
              </a:rPr>
              <a:t>di legge</a:t>
            </a:r>
            <a:r>
              <a:rPr sz="1400" spc="210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vigenti</a:t>
            </a:r>
            <a:endParaRPr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5498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778420"/>
            <a:ext cx="95250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20" dirty="0">
                <a:solidFill>
                  <a:srgbClr val="0000FF"/>
                </a:solidFill>
                <a:latin typeface="Arial"/>
                <a:cs typeface="Arial"/>
              </a:rPr>
              <a:t>LABORATORI: </a:t>
            </a:r>
            <a:r>
              <a:rPr sz="1600" spc="15" dirty="0">
                <a:solidFill>
                  <a:srgbClr val="0000FF"/>
                </a:solidFill>
                <a:latin typeface="Arial"/>
                <a:cs typeface="Arial"/>
              </a:rPr>
              <a:t>OBBLIGHI, </a:t>
            </a:r>
            <a:r>
              <a:rPr sz="1600" spc="20" dirty="0">
                <a:solidFill>
                  <a:srgbClr val="0000FF"/>
                </a:solidFill>
                <a:latin typeface="Arial"/>
                <a:cs typeface="Arial"/>
              </a:rPr>
              <a:t>RESPONSABILITA’, </a:t>
            </a:r>
            <a:r>
              <a:rPr sz="1600" spc="25" dirty="0">
                <a:solidFill>
                  <a:srgbClr val="0000FF"/>
                </a:solidFill>
                <a:latin typeface="Arial"/>
                <a:cs typeface="Arial"/>
              </a:rPr>
              <a:t>COMPETENZE </a:t>
            </a:r>
            <a:r>
              <a:rPr sz="1600" spc="20" dirty="0">
                <a:solidFill>
                  <a:srgbClr val="0000FF"/>
                </a:solidFill>
                <a:latin typeface="Arial"/>
                <a:cs typeface="Arial"/>
              </a:rPr>
              <a:t>E </a:t>
            </a:r>
            <a:r>
              <a:rPr sz="1600" spc="15" dirty="0">
                <a:solidFill>
                  <a:srgbClr val="0000FF"/>
                </a:solidFill>
                <a:latin typeface="Arial"/>
                <a:cs typeface="Arial"/>
              </a:rPr>
              <a:t>MANSIONI IN </a:t>
            </a:r>
            <a:r>
              <a:rPr sz="1600" spc="20" dirty="0">
                <a:solidFill>
                  <a:srgbClr val="0000FF"/>
                </a:solidFill>
                <a:latin typeface="Arial"/>
                <a:cs typeface="Arial"/>
              </a:rPr>
              <a:t>AMBITO</a:t>
            </a:r>
            <a:r>
              <a:rPr sz="16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spc="20" dirty="0">
                <a:solidFill>
                  <a:srgbClr val="0000FF"/>
                </a:solidFill>
                <a:latin typeface="Arial"/>
                <a:cs typeface="Arial"/>
              </a:rPr>
              <a:t>SCOLASTICO</a:t>
            </a:r>
            <a:endParaRPr sz="1600" dirty="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900525"/>
              </p:ext>
            </p:extLst>
          </p:nvPr>
        </p:nvGraphicFramePr>
        <p:xfrm>
          <a:off x="152400" y="1524000"/>
          <a:ext cx="9753600" cy="55952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7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986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7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257175" marR="248920" indent="127635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FIGURA  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A</a:t>
                      </a:r>
                      <a:endParaRPr lang="it-IT" sz="1000" b="1" dirty="0">
                        <a:latin typeface="Arial"/>
                        <a:cs typeface="Arial"/>
                      </a:endParaRPr>
                    </a:p>
                    <a:p>
                      <a:pPr marL="257175" marR="248920" indent="127635">
                        <a:lnSpc>
                          <a:spcPts val="860"/>
                        </a:lnSpc>
                      </a:pPr>
                      <a:endParaRPr lang="it-IT" sz="1000" b="1" dirty="0">
                        <a:latin typeface="Arial"/>
                        <a:cs typeface="Arial"/>
                      </a:endParaRPr>
                    </a:p>
                    <a:p>
                      <a:pPr marL="257175" marR="248920" indent="127635">
                        <a:lnSpc>
                          <a:spcPts val="860"/>
                        </a:lnSpc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141605" marR="132080" indent="635" algn="ctr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FIGURA  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NAL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 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RIFERIMENTO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65125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OBBLIGHI, RESPONSABILITA’, COMPETENZE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MANSIONI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4177">
                <a:tc>
                  <a:txBody>
                    <a:bodyPr/>
                    <a:lstStyle/>
                    <a:p>
                      <a:pPr marL="37465">
                        <a:lnSpc>
                          <a:spcPts val="1030"/>
                        </a:lnSpc>
                      </a:pPr>
                      <a:endParaRPr lang="it-IT" sz="1000" spc="15" dirty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30"/>
                        </a:lnSpc>
                      </a:pPr>
                      <a:endParaRPr lang="it-IT" sz="1000" spc="15" dirty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30"/>
                        </a:lnSpc>
                      </a:pPr>
                      <a:endParaRPr lang="it-IT" sz="1000" spc="15" dirty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30"/>
                        </a:lnSpc>
                      </a:pPr>
                      <a:endParaRPr lang="it-IT" sz="1000" spc="15" dirty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30"/>
                        </a:lnSpc>
                      </a:pPr>
                      <a:endParaRPr lang="it-IT" sz="1000" spc="15" dirty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30"/>
                        </a:lnSpc>
                      </a:pPr>
                      <a:r>
                        <a:rPr sz="1000" spc="15" dirty="0" err="1">
                          <a:latin typeface="Arial"/>
                          <a:cs typeface="Arial"/>
                        </a:rPr>
                        <a:t>Insegnanti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030"/>
                        </a:lnSpc>
                      </a:pPr>
                      <a:endParaRPr lang="it-IT" sz="1000" spc="1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ts val="1030"/>
                        </a:lnSpc>
                      </a:pPr>
                      <a:endParaRPr lang="it-IT" sz="1000" spc="1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ts val="1030"/>
                        </a:lnSpc>
                      </a:pPr>
                      <a:endParaRPr lang="it-IT" sz="1000" spc="1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ts val="1030"/>
                        </a:lnSpc>
                      </a:pPr>
                      <a:endParaRPr lang="it-IT" sz="1000" spc="1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ts val="1030"/>
                        </a:lnSpc>
                      </a:pPr>
                      <a:endParaRPr lang="it-IT" sz="1000" spc="10" dirty="0">
                        <a:latin typeface="Arial"/>
                        <a:cs typeface="Arial"/>
                      </a:endParaRPr>
                    </a:p>
                    <a:p>
                      <a:pPr marL="40640">
                        <a:lnSpc>
                          <a:spcPts val="1030"/>
                        </a:lnSpc>
                      </a:pPr>
                      <a:r>
                        <a:rPr sz="1000" spc="10" dirty="0" err="1">
                          <a:latin typeface="Arial"/>
                          <a:cs typeface="Arial"/>
                        </a:rPr>
                        <a:t>Preposti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8100" marR="347980">
                        <a:lnSpc>
                          <a:spcPct val="100000"/>
                        </a:lnSpc>
                        <a:buAutoNum type="arabicPeriod"/>
                        <a:tabLst>
                          <a:tab pos="170815" algn="l"/>
                        </a:tabLst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Addestrare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gli allievi all’uso di attrezzature,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macchine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e 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tecniche di</a:t>
                      </a:r>
                      <a:r>
                        <a:rPr sz="10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lavorazione;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38100" marR="282575">
                        <a:lnSpc>
                          <a:spcPct val="100000"/>
                        </a:lnSpc>
                        <a:buAutoNum type="arabicPeriod"/>
                        <a:tabLst>
                          <a:tab pos="170815" algn="l"/>
                        </a:tabLst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Sviluppare negli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allievi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comportamenti di autotutela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della  salute;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170180" indent="-132080">
                        <a:lnSpc>
                          <a:spcPct val="100000"/>
                        </a:lnSpc>
                        <a:buAutoNum type="arabicPeriod"/>
                        <a:tabLst>
                          <a:tab pos="170815" algn="l"/>
                        </a:tabLst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Promuovere la conoscenza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dei rischi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delle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norme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di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37465" marR="355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prevenzione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sicurezza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nei luoghi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di lavoro, ai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quali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laboratori  sono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assimilabili;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170180" indent="-132080">
                        <a:lnSpc>
                          <a:spcPct val="100000"/>
                        </a:lnSpc>
                        <a:buAutoNum type="arabicPeriod" startAt="4"/>
                        <a:tabLst>
                          <a:tab pos="170815" algn="l"/>
                        </a:tabLst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Informare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gli studenti sugli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obblighi che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la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legge</a:t>
                      </a:r>
                      <a:r>
                        <a:rPr sz="10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prescrive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per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la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sicurezza nei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laboratori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9092">
                <a:tc>
                  <a:txBody>
                    <a:bodyPr/>
                    <a:lstStyle/>
                    <a:p>
                      <a:pPr marL="37465">
                        <a:lnSpc>
                          <a:spcPts val="1045"/>
                        </a:lnSpc>
                      </a:pPr>
                      <a:endParaRPr lang="it-IT" sz="1000" spc="15" dirty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45"/>
                        </a:lnSpc>
                      </a:pPr>
                      <a:endParaRPr lang="it-IT" sz="1000" spc="15" dirty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45"/>
                        </a:lnSpc>
                      </a:pPr>
                      <a:endParaRPr lang="it-IT" sz="1000" spc="15" dirty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45"/>
                        </a:lnSpc>
                      </a:pPr>
                      <a:endParaRPr lang="it-IT" sz="1000" spc="15" dirty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45"/>
                        </a:lnSpc>
                      </a:pPr>
                      <a:endParaRPr lang="it-IT" sz="1000" spc="15" dirty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45"/>
                        </a:lnSpc>
                      </a:pPr>
                      <a:endParaRPr lang="it-IT" sz="1000" spc="15" dirty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45"/>
                        </a:lnSpc>
                      </a:pPr>
                      <a:r>
                        <a:rPr sz="1000" spc="15" dirty="0" err="1">
                          <a:latin typeface="Arial"/>
                          <a:cs typeface="Arial"/>
                        </a:rPr>
                        <a:t>Studenti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 marR="500380">
                        <a:lnSpc>
                          <a:spcPts val="1070"/>
                        </a:lnSpc>
                        <a:spcBef>
                          <a:spcPts val="5"/>
                        </a:spcBef>
                      </a:pPr>
                      <a:endParaRPr lang="it-IT" sz="1000" spc="15" dirty="0">
                        <a:latin typeface="Arial"/>
                        <a:cs typeface="Arial"/>
                      </a:endParaRPr>
                    </a:p>
                    <a:p>
                      <a:pPr marL="40640" marR="500380">
                        <a:lnSpc>
                          <a:spcPts val="1070"/>
                        </a:lnSpc>
                        <a:spcBef>
                          <a:spcPts val="5"/>
                        </a:spcBef>
                      </a:pPr>
                      <a:endParaRPr lang="it-IT" sz="1000" spc="15" dirty="0">
                        <a:latin typeface="Arial"/>
                        <a:cs typeface="Arial"/>
                      </a:endParaRPr>
                    </a:p>
                    <a:p>
                      <a:pPr marL="40640" marR="500380">
                        <a:lnSpc>
                          <a:spcPts val="1070"/>
                        </a:lnSpc>
                        <a:spcBef>
                          <a:spcPts val="5"/>
                        </a:spcBef>
                      </a:pPr>
                      <a:endParaRPr lang="it-IT" sz="1000" spc="15" dirty="0">
                        <a:latin typeface="Arial"/>
                        <a:cs typeface="Arial"/>
                      </a:endParaRPr>
                    </a:p>
                    <a:p>
                      <a:pPr marL="40640" marR="500380">
                        <a:lnSpc>
                          <a:spcPts val="1070"/>
                        </a:lnSpc>
                        <a:spcBef>
                          <a:spcPts val="5"/>
                        </a:spcBef>
                      </a:pPr>
                      <a:endParaRPr lang="it-IT" sz="1000" spc="15" dirty="0">
                        <a:latin typeface="Arial"/>
                        <a:cs typeface="Arial"/>
                      </a:endParaRPr>
                    </a:p>
                    <a:p>
                      <a:pPr marL="40640" marR="500380">
                        <a:lnSpc>
                          <a:spcPts val="1070"/>
                        </a:lnSpc>
                        <a:spcBef>
                          <a:spcPts val="5"/>
                        </a:spcBef>
                      </a:pPr>
                      <a:endParaRPr lang="it-IT" sz="1000" spc="15" dirty="0">
                        <a:latin typeface="Arial"/>
                        <a:cs typeface="Arial"/>
                      </a:endParaRPr>
                    </a:p>
                    <a:p>
                      <a:pPr marL="40640" marR="500380">
                        <a:lnSpc>
                          <a:spcPts val="1070"/>
                        </a:lnSpc>
                        <a:spcBef>
                          <a:spcPts val="5"/>
                        </a:spcBef>
                      </a:pPr>
                      <a:r>
                        <a:rPr sz="1000" spc="15" dirty="0" err="1">
                          <a:latin typeface="Arial"/>
                          <a:cs typeface="Arial"/>
                        </a:rPr>
                        <a:t>Lavoratori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i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8100" marR="375920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170815" algn="l"/>
                        </a:tabLst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Rispettare le misure disposte dagli insegnanti al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fine di 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rendere sicuro lo svolgimento delle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attività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pratiche;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170180" indent="-132080">
                        <a:lnSpc>
                          <a:spcPct val="100000"/>
                        </a:lnSpc>
                        <a:buAutoNum type="arabicPeriod"/>
                        <a:tabLst>
                          <a:tab pos="170815" algn="l"/>
                        </a:tabLst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Usare con la necessaria cura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dispositivi di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sicurezza di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cui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37465" marR="64071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sono dotate le macchine, le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attrezzature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mezzi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di 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protezione, compresi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quelli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personali;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38100" marR="88900">
                        <a:lnSpc>
                          <a:spcPct val="100000"/>
                        </a:lnSpc>
                        <a:spcBef>
                          <a:spcPts val="20"/>
                        </a:spcBef>
                        <a:buAutoNum type="arabicPeriod" startAt="3"/>
                        <a:tabLst>
                          <a:tab pos="170815" algn="l"/>
                        </a:tabLst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Segnalare immediatamente agli insegnanti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ai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collaboratori 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tecnici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l’eventuale deficienza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riscontrata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nei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dispositivi</a:t>
                      </a:r>
                      <a:r>
                        <a:rPr sz="10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di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sicurezza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eventuali condizioni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di</a:t>
                      </a:r>
                      <a:r>
                        <a:rPr sz="1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pericolo;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38100" marR="355600">
                        <a:lnSpc>
                          <a:spcPct val="100000"/>
                        </a:lnSpc>
                        <a:buAutoNum type="arabicPeriod" startAt="4"/>
                        <a:tabLst>
                          <a:tab pos="170815" algn="l"/>
                        </a:tabLst>
                      </a:pPr>
                      <a:r>
                        <a:rPr sz="1000" spc="20" dirty="0">
                          <a:latin typeface="Arial"/>
                          <a:cs typeface="Arial"/>
                        </a:rPr>
                        <a:t>Non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rimuovere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modificare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dispositivi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di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sicurezza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 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mezzi di protezione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da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impianti, macchine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attrezzature;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170180" indent="-132080">
                        <a:lnSpc>
                          <a:spcPct val="100000"/>
                        </a:lnSpc>
                        <a:buAutoNum type="arabicPeriod" startAt="4"/>
                        <a:tabLst>
                          <a:tab pos="170815" algn="l"/>
                        </a:tabLst>
                      </a:pPr>
                      <a:r>
                        <a:rPr sz="1000" spc="10" dirty="0">
                          <a:latin typeface="Arial"/>
                          <a:cs typeface="Arial"/>
                        </a:rPr>
                        <a:t>Evitare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l’esecuzione di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manovre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pericolose;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5821">
                <a:tc>
                  <a:txBody>
                    <a:bodyPr/>
                    <a:lstStyle/>
                    <a:p>
                      <a:pPr marL="37465">
                        <a:lnSpc>
                          <a:spcPts val="1030"/>
                        </a:lnSpc>
                      </a:pPr>
                      <a:endParaRPr lang="it-IT" sz="1000" spc="15" dirty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30"/>
                        </a:lnSpc>
                      </a:pPr>
                      <a:endParaRPr lang="it-IT" sz="1000" spc="15" dirty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30"/>
                        </a:lnSpc>
                      </a:pPr>
                      <a:endParaRPr lang="it-IT" sz="1000" spc="15" dirty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30"/>
                        </a:lnSpc>
                      </a:pPr>
                      <a:endParaRPr lang="it-IT" sz="1000" spc="15" dirty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30"/>
                        </a:lnSpc>
                      </a:pPr>
                      <a:endParaRPr lang="it-IT" sz="1000" spc="15" dirty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1030"/>
                        </a:lnSpc>
                      </a:pPr>
                      <a:r>
                        <a:rPr sz="1000" spc="15" dirty="0" err="1">
                          <a:latin typeface="Arial"/>
                          <a:cs typeface="Arial"/>
                        </a:rPr>
                        <a:t>Personale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A.T.A.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457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457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170815" algn="l"/>
                        </a:tabLst>
                      </a:pPr>
                      <a:r>
                        <a:rPr sz="1000" spc="10" dirty="0">
                          <a:latin typeface="Arial"/>
                          <a:cs typeface="Arial"/>
                        </a:rPr>
                        <a:t>Pulire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laboratori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000" spc="5" dirty="0">
                          <a:latin typeface="Arial"/>
                          <a:cs typeface="Arial"/>
                        </a:rPr>
                        <a:t>i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posti di lavoro (personale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ausiliario);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38100" marR="567690">
                        <a:lnSpc>
                          <a:spcPct val="100000"/>
                        </a:lnSpc>
                        <a:spcBef>
                          <a:spcPts val="30"/>
                        </a:spcBef>
                        <a:buAutoNum type="arabicPeriod"/>
                        <a:tabLst>
                          <a:tab pos="170815" algn="l"/>
                        </a:tabLst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Fornire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la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necessaria assistenza tecnica durante lo  svolgimento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delle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esercitazioni (collaboratori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tecnici);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38100" marR="374015">
                        <a:lnSpc>
                          <a:spcPct val="100000"/>
                        </a:lnSpc>
                        <a:spcBef>
                          <a:spcPts val="10"/>
                        </a:spcBef>
                        <a:buAutoNum type="arabicPeriod" startAt="3"/>
                        <a:tabLst>
                          <a:tab pos="170815" algn="l"/>
                        </a:tabLst>
                      </a:pPr>
                      <a:r>
                        <a:rPr sz="1000" spc="10" dirty="0">
                          <a:latin typeface="Arial"/>
                          <a:cs typeface="Arial"/>
                        </a:rPr>
                        <a:t>Effettuare la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conduzione,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l’ordinaria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manutenzione </a:t>
                      </a:r>
                      <a:r>
                        <a:rPr sz="1000" spc="20" dirty="0">
                          <a:latin typeface="Arial"/>
                          <a:cs typeface="Arial"/>
                        </a:rPr>
                        <a:t>e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la 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riparazione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37465" marR="3206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spc="15" dirty="0">
                          <a:latin typeface="Arial"/>
                          <a:cs typeface="Arial"/>
                        </a:rPr>
                        <a:t>di macchine, apparecchiature ed attrezzature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dotazione  dei laboratori (collaboratori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tecnici);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457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1948</Words>
  <Application>Microsoft Office PowerPoint</Application>
  <PresentationFormat>Personalizzato</PresentationFormat>
  <Paragraphs>213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Symbol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SICUREZZA LAB_FISICA.doc</dc:title>
  <dc:creator>WinXP</dc:creator>
  <cp:lastModifiedBy>Jessica Ruggia</cp:lastModifiedBy>
  <cp:revision>3</cp:revision>
  <dcterms:created xsi:type="dcterms:W3CDTF">2016-11-15T17:22:03Z</dcterms:created>
  <dcterms:modified xsi:type="dcterms:W3CDTF">2020-10-08T13:44:20Z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1601-04-20T00:00:00Z</vt:filetime>
  </property>
  <property fmtid="{D5CDD505-2E9C-101B-9397-08002B2CF9AE}" pid="3" name="Creator">
    <vt:lpwstr>PScript5.dll Version 5.2</vt:lpwstr>
  </property>
  <property fmtid="{D5CDD505-2E9C-101B-9397-08002B2CF9AE}" pid="4" name="LastSaved">
    <vt:filetime>2016-11-15T00:00:00Z</vt:filetime>
  </property>
</Properties>
</file>